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3.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49"/>
  </p:notesMasterIdLst>
  <p:sldIdLst>
    <p:sldId id="256" r:id="rId2"/>
    <p:sldId id="285" r:id="rId3"/>
    <p:sldId id="364" r:id="rId4"/>
    <p:sldId id="317" r:id="rId5"/>
    <p:sldId id="313" r:id="rId6"/>
    <p:sldId id="331" r:id="rId7"/>
    <p:sldId id="332" r:id="rId8"/>
    <p:sldId id="333" r:id="rId9"/>
    <p:sldId id="334" r:id="rId10"/>
    <p:sldId id="318" r:id="rId11"/>
    <p:sldId id="373" r:id="rId12"/>
    <p:sldId id="351" r:id="rId13"/>
    <p:sldId id="314" r:id="rId14"/>
    <p:sldId id="276" r:id="rId15"/>
    <p:sldId id="325" r:id="rId16"/>
    <p:sldId id="357" r:id="rId17"/>
    <p:sldId id="315" r:id="rId18"/>
    <p:sldId id="336" r:id="rId19"/>
    <p:sldId id="335" r:id="rId20"/>
    <p:sldId id="337" r:id="rId21"/>
    <p:sldId id="339" r:id="rId22"/>
    <p:sldId id="338" r:id="rId23"/>
    <p:sldId id="352" r:id="rId24"/>
    <p:sldId id="372" r:id="rId25"/>
    <p:sldId id="343" r:id="rId26"/>
    <p:sldId id="341" r:id="rId27"/>
    <p:sldId id="340" r:id="rId28"/>
    <p:sldId id="342" r:id="rId29"/>
    <p:sldId id="374" r:id="rId30"/>
    <p:sldId id="347" r:id="rId31"/>
    <p:sldId id="344" r:id="rId32"/>
    <p:sldId id="346" r:id="rId33"/>
    <p:sldId id="365" r:id="rId34"/>
    <p:sldId id="355" r:id="rId35"/>
    <p:sldId id="356" r:id="rId36"/>
    <p:sldId id="367" r:id="rId37"/>
    <p:sldId id="353" r:id="rId38"/>
    <p:sldId id="348" r:id="rId39"/>
    <p:sldId id="349" r:id="rId40"/>
    <p:sldId id="345" r:id="rId41"/>
    <p:sldId id="358" r:id="rId42"/>
    <p:sldId id="359" r:id="rId43"/>
    <p:sldId id="360" r:id="rId44"/>
    <p:sldId id="361" r:id="rId45"/>
    <p:sldId id="363" r:id="rId46"/>
    <p:sldId id="369" r:id="rId47"/>
    <p:sldId id="371"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576" autoAdjust="0"/>
  </p:normalViewPr>
  <p:slideViewPr>
    <p:cSldViewPr>
      <p:cViewPr varScale="1">
        <p:scale>
          <a:sx n="122" d="100"/>
          <a:sy n="122" d="100"/>
        </p:scale>
        <p:origin x="63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6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76C488F3-25C8-4E64-89BD-0227BA9175FF}" type="slidenum">
              <a:rPr lang="en-US"/>
              <a:pPr>
                <a:defRPr/>
              </a:pPr>
              <a:t>‹#›</a:t>
            </a:fld>
            <a:endParaRPr lang="en-US"/>
          </a:p>
        </p:txBody>
      </p:sp>
    </p:spTree>
    <p:extLst>
      <p:ext uri="{BB962C8B-B14F-4D97-AF65-F5344CB8AC3E}">
        <p14:creationId xmlns:p14="http://schemas.microsoft.com/office/powerpoint/2010/main" val="3060294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0243639-C77B-48A2-9C78-3D07EC96CFB8}" type="slidenum">
              <a:rPr lang="en-US"/>
              <a:pPr>
                <a:defRPr/>
              </a:pPr>
              <a:t>‹#›</a:t>
            </a:fld>
            <a:endParaRPr lang="en-US"/>
          </a:p>
        </p:txBody>
      </p:sp>
    </p:spTree>
    <p:extLst>
      <p:ext uri="{BB962C8B-B14F-4D97-AF65-F5344CB8AC3E}">
        <p14:creationId xmlns:p14="http://schemas.microsoft.com/office/powerpoint/2010/main" val="290903348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74A48BE-8858-47A9-B73C-503160F0F1A4}" type="slidenum">
              <a:rPr lang="en-US"/>
              <a:pPr>
                <a:defRPr/>
              </a:pPr>
              <a:t>‹#›</a:t>
            </a:fld>
            <a:endParaRPr lang="en-US"/>
          </a:p>
        </p:txBody>
      </p:sp>
    </p:spTree>
    <p:extLst>
      <p:ext uri="{BB962C8B-B14F-4D97-AF65-F5344CB8AC3E}">
        <p14:creationId xmlns:p14="http://schemas.microsoft.com/office/powerpoint/2010/main" val="1721393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D83377F-738B-4FF7-8FFF-F2E99A985A10}" type="slidenum">
              <a:rPr lang="en-US"/>
              <a:pPr>
                <a:defRPr/>
              </a:pPr>
              <a:t>‹#›</a:t>
            </a:fld>
            <a:endParaRPr lang="en-US"/>
          </a:p>
        </p:txBody>
      </p:sp>
    </p:spTree>
    <p:extLst>
      <p:ext uri="{BB962C8B-B14F-4D97-AF65-F5344CB8AC3E}">
        <p14:creationId xmlns:p14="http://schemas.microsoft.com/office/powerpoint/2010/main" val="149680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935163"/>
            <a:ext cx="8229600" cy="4389437"/>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9F97576-570E-4BC6-85F1-B0DE8C20DCA9}" type="slidenum">
              <a:rPr lang="en-US"/>
              <a:pPr>
                <a:defRPr/>
              </a:pPr>
              <a:t>‹#›</a:t>
            </a:fld>
            <a:endParaRPr lang="en-US"/>
          </a:p>
        </p:txBody>
      </p:sp>
    </p:spTree>
    <p:extLst>
      <p:ext uri="{BB962C8B-B14F-4D97-AF65-F5344CB8AC3E}">
        <p14:creationId xmlns:p14="http://schemas.microsoft.com/office/powerpoint/2010/main" val="330726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8A8E567-A8E2-43D1-B694-95649626767F}" type="slidenum">
              <a:rPr lang="en-US"/>
              <a:pPr>
                <a:defRPr/>
              </a:pPr>
              <a:t>‹#›</a:t>
            </a:fld>
            <a:endParaRPr lang="en-US"/>
          </a:p>
        </p:txBody>
      </p:sp>
    </p:spTree>
    <p:extLst>
      <p:ext uri="{BB962C8B-B14F-4D97-AF65-F5344CB8AC3E}">
        <p14:creationId xmlns:p14="http://schemas.microsoft.com/office/powerpoint/2010/main" val="93716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DC2229-3F3B-4605-8BB5-2C7588D0F2A7}" type="slidenum">
              <a:rPr lang="en-US"/>
              <a:pPr>
                <a:defRPr/>
              </a:pPr>
              <a:t>‹#›</a:t>
            </a:fld>
            <a:endParaRPr lang="en-US"/>
          </a:p>
        </p:txBody>
      </p:sp>
    </p:spTree>
    <p:extLst>
      <p:ext uri="{BB962C8B-B14F-4D97-AF65-F5344CB8AC3E}">
        <p14:creationId xmlns:p14="http://schemas.microsoft.com/office/powerpoint/2010/main" val="20062466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98263EC-FBCA-46FC-B10F-BD66ABEC02ED}" type="slidenum">
              <a:rPr lang="en-US"/>
              <a:pPr>
                <a:defRPr/>
              </a:pPr>
              <a:t>‹#›</a:t>
            </a:fld>
            <a:endParaRPr lang="en-US"/>
          </a:p>
        </p:txBody>
      </p:sp>
    </p:spTree>
    <p:extLst>
      <p:ext uri="{BB962C8B-B14F-4D97-AF65-F5344CB8AC3E}">
        <p14:creationId xmlns:p14="http://schemas.microsoft.com/office/powerpoint/2010/main" val="3160970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71AC437-06CF-42CD-9D63-4BBCEF9F5044}" type="slidenum">
              <a:rPr lang="en-US"/>
              <a:pPr>
                <a:defRPr/>
              </a:pPr>
              <a:t>‹#›</a:t>
            </a:fld>
            <a:endParaRPr lang="en-US"/>
          </a:p>
        </p:txBody>
      </p:sp>
    </p:spTree>
    <p:extLst>
      <p:ext uri="{BB962C8B-B14F-4D97-AF65-F5344CB8AC3E}">
        <p14:creationId xmlns:p14="http://schemas.microsoft.com/office/powerpoint/2010/main" val="344012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1563A67-F3E0-40C5-9F33-BD8B7D81FC21}" type="slidenum">
              <a:rPr lang="en-US"/>
              <a:pPr>
                <a:defRPr/>
              </a:pPr>
              <a:t>‹#›</a:t>
            </a:fld>
            <a:endParaRPr lang="en-US"/>
          </a:p>
        </p:txBody>
      </p:sp>
    </p:spTree>
    <p:extLst>
      <p:ext uri="{BB962C8B-B14F-4D97-AF65-F5344CB8AC3E}">
        <p14:creationId xmlns:p14="http://schemas.microsoft.com/office/powerpoint/2010/main" val="393318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6665623-9D34-41CE-950B-920E4C94DE5A}" type="slidenum">
              <a:rPr lang="en-US"/>
              <a:pPr>
                <a:defRPr/>
              </a:pPr>
              <a:t>‹#›</a:t>
            </a:fld>
            <a:endParaRPr lang="en-US"/>
          </a:p>
        </p:txBody>
      </p:sp>
    </p:spTree>
    <p:extLst>
      <p:ext uri="{BB962C8B-B14F-4D97-AF65-F5344CB8AC3E}">
        <p14:creationId xmlns:p14="http://schemas.microsoft.com/office/powerpoint/2010/main" val="41923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3E17AEF-DF61-4D36-9B90-E48463FED66F}" type="slidenum">
              <a:rPr lang="en-US"/>
              <a:pPr>
                <a:defRPr/>
              </a:pPr>
              <a:t>‹#›</a:t>
            </a:fld>
            <a:endParaRPr lang="en-US"/>
          </a:p>
        </p:txBody>
      </p:sp>
    </p:spTree>
    <p:extLst>
      <p:ext uri="{BB962C8B-B14F-4D97-AF65-F5344CB8AC3E}">
        <p14:creationId xmlns:p14="http://schemas.microsoft.com/office/powerpoint/2010/main" val="395384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7D441EF-DB3D-48DE-8FBB-5FFE812647D0}" type="slidenum">
              <a:rPr lang="en-US"/>
              <a:pPr>
                <a:defRPr/>
              </a:pPr>
              <a:t>‹#›</a:t>
            </a:fld>
            <a:endParaRPr lang="en-US"/>
          </a:p>
        </p:txBody>
      </p:sp>
    </p:spTree>
    <p:extLst>
      <p:ext uri="{BB962C8B-B14F-4D97-AF65-F5344CB8AC3E}">
        <p14:creationId xmlns:p14="http://schemas.microsoft.com/office/powerpoint/2010/main" val="423504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CF4EE34-BAE5-42B3-99A9-0511F9F5CDA2}"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31" r:id="rId1"/>
    <p:sldLayoutId id="2147483822" r:id="rId2"/>
    <p:sldLayoutId id="2147483832" r:id="rId3"/>
    <p:sldLayoutId id="2147483823" r:id="rId4"/>
    <p:sldLayoutId id="2147483824" r:id="rId5"/>
    <p:sldLayoutId id="2147483825" r:id="rId6"/>
    <p:sldLayoutId id="2147483826" r:id="rId7"/>
    <p:sldLayoutId id="2147483827" r:id="rId8"/>
    <p:sldLayoutId id="2147483833" r:id="rId9"/>
    <p:sldLayoutId id="2147483828" r:id="rId10"/>
    <p:sldLayoutId id="2147483829" r:id="rId11"/>
    <p:sldLayoutId id="2147483830" r:id="rId12"/>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waterknowledge.colostate.edu/parshall.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web.deu.edu.tr/atiksu/toprak/ani4022.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nwlink.com/~neng/pictures/pproj_pondlg.jp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www.cityofweirton.com/wsb/treatment.htm"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tbp.org/pubs/Features/W10Bell.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vnh.org/PreventiveMedicine/Chapter7/7.08.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CTC 450  Review</a:t>
            </a:r>
            <a:endParaRPr lang="en-US" altLang="en-US" sz="2400"/>
          </a:p>
        </p:txBody>
      </p:sp>
      <p:sp>
        <p:nvSpPr>
          <p:cNvPr id="5123" name="Rectangle 3"/>
          <p:cNvSpPr>
            <a:spLocks noGrp="1" noChangeArrowheads="1"/>
          </p:cNvSpPr>
          <p:nvPr>
            <p:ph idx="1"/>
          </p:nvPr>
        </p:nvSpPr>
        <p:spPr/>
        <p:txBody>
          <a:bodyPr/>
          <a:lstStyle/>
          <a:p>
            <a:pPr marL="0" indent="0" eaLnBrk="1" hangingPunct="1">
              <a:buNone/>
            </a:pPr>
            <a:r>
              <a:rPr lang="en-US" altLang="en-US" dirty="0"/>
              <a:t>WW Collection Systems</a:t>
            </a:r>
          </a:p>
          <a:p>
            <a:pPr marL="393700" lvl="1" indent="0" eaLnBrk="1" hangingPunct="1">
              <a:buNone/>
            </a:pPr>
            <a:r>
              <a:rPr lang="en-US" altLang="en-US" dirty="0"/>
              <a:t>Sewage vs Storm Systems </a:t>
            </a:r>
          </a:p>
          <a:p>
            <a:pPr marL="393700" lvl="1" indent="0" eaLnBrk="1" hangingPunct="1">
              <a:buNone/>
            </a:pPr>
            <a:r>
              <a:rPr lang="en-US" altLang="en-US" dirty="0"/>
              <a:t>Types of pipes</a:t>
            </a:r>
          </a:p>
          <a:p>
            <a:pPr marL="393700" lvl="1" indent="0" eaLnBrk="1" hangingPunct="1">
              <a:buNone/>
            </a:pPr>
            <a:r>
              <a:rPr lang="en-US" altLang="en-US" dirty="0"/>
              <a:t>Installation</a:t>
            </a:r>
          </a:p>
          <a:p>
            <a:pPr lvl="1" eaLnBrk="1" hangingPunct="1">
              <a:buFont typeface="Wingdings" pitchFamily="2" charset="2"/>
              <a:buNone/>
            </a:pPr>
            <a:endParaRPr lang="en-US" altLang="en-US" dirty="0"/>
          </a:p>
        </p:txBody>
      </p:sp>
      <p:sp>
        <p:nvSpPr>
          <p:cNvPr id="4" name="Slide Number Placeholder 5"/>
          <p:cNvSpPr>
            <a:spLocks noGrp="1"/>
          </p:cNvSpPr>
          <p:nvPr>
            <p:ph type="sldNum" sz="quarter" idx="12"/>
          </p:nvPr>
        </p:nvSpPr>
        <p:spPr/>
        <p:txBody>
          <a:bodyPr/>
          <a:lstStyle/>
          <a:p>
            <a:pPr>
              <a:defRPr/>
            </a:pPr>
            <a:fld id="{09E1F06A-7D63-4176-8B17-D38ADC590EE4}" type="slidenum">
              <a:rPr lang="en-US"/>
              <a:pPr>
                <a:defRPr/>
              </a:pPr>
              <a:t>1</a:t>
            </a:fld>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04850"/>
            <a:ext cx="8229600" cy="742950"/>
          </a:xfrm>
        </p:spPr>
        <p:txBody>
          <a:bodyPr/>
          <a:lstStyle/>
          <a:p>
            <a:pPr eaLnBrk="1" hangingPunct="1"/>
            <a:r>
              <a:rPr lang="en-US" altLang="en-US" dirty="0"/>
              <a:t>Basic Processes-Municipal</a:t>
            </a:r>
            <a:endParaRPr lang="en-US" altLang="en-US" sz="2400" dirty="0"/>
          </a:p>
        </p:txBody>
      </p:sp>
      <p:sp>
        <p:nvSpPr>
          <p:cNvPr id="14339" name="Rectangle 3"/>
          <p:cNvSpPr>
            <a:spLocks noGrp="1" noChangeArrowheads="1"/>
          </p:cNvSpPr>
          <p:nvPr>
            <p:ph idx="1"/>
          </p:nvPr>
        </p:nvSpPr>
        <p:spPr>
          <a:xfrm>
            <a:off x="457200" y="2362200"/>
            <a:ext cx="8229600" cy="3962400"/>
          </a:xfrm>
        </p:spPr>
        <p:txBody>
          <a:bodyPr/>
          <a:lstStyle/>
          <a:p>
            <a:pPr marL="0" indent="0" eaLnBrk="1" hangingPunct="1">
              <a:lnSpc>
                <a:spcPct val="90000"/>
              </a:lnSpc>
              <a:buNone/>
            </a:pPr>
            <a:r>
              <a:rPr lang="en-US" altLang="en-US" dirty="0"/>
              <a:t>Primary Treatment</a:t>
            </a:r>
          </a:p>
          <a:p>
            <a:pPr marL="393700" lvl="1" indent="0" eaLnBrk="1" hangingPunct="1">
              <a:lnSpc>
                <a:spcPct val="90000"/>
              </a:lnSpc>
              <a:buNone/>
            </a:pPr>
            <a:r>
              <a:rPr lang="en-US" altLang="en-US" dirty="0"/>
              <a:t>Grit chamber</a:t>
            </a:r>
          </a:p>
          <a:p>
            <a:pPr marL="393700" lvl="1" indent="0" eaLnBrk="1" hangingPunct="1">
              <a:lnSpc>
                <a:spcPct val="90000"/>
              </a:lnSpc>
              <a:buNone/>
            </a:pPr>
            <a:r>
              <a:rPr lang="en-US" altLang="en-US" dirty="0"/>
              <a:t>Primary Settling</a:t>
            </a:r>
          </a:p>
          <a:p>
            <a:pPr marL="0" indent="0" eaLnBrk="1" hangingPunct="1">
              <a:lnSpc>
                <a:spcPct val="90000"/>
              </a:lnSpc>
              <a:buNone/>
            </a:pPr>
            <a:endParaRPr lang="en-US" altLang="en-US" dirty="0"/>
          </a:p>
          <a:p>
            <a:pPr marL="0" indent="0" eaLnBrk="1" hangingPunct="1">
              <a:lnSpc>
                <a:spcPct val="90000"/>
              </a:lnSpc>
              <a:buNone/>
            </a:pPr>
            <a:r>
              <a:rPr lang="en-US" altLang="en-US" dirty="0"/>
              <a:t>Secondary Treatment</a:t>
            </a:r>
          </a:p>
          <a:p>
            <a:pPr marL="393700" lvl="1" indent="0" eaLnBrk="1" hangingPunct="1">
              <a:lnSpc>
                <a:spcPct val="90000"/>
              </a:lnSpc>
              <a:buNone/>
            </a:pPr>
            <a:r>
              <a:rPr lang="en-US" altLang="en-US" dirty="0"/>
              <a:t>Biological Treatment</a:t>
            </a:r>
          </a:p>
          <a:p>
            <a:pPr marL="393700" lvl="1" indent="0" eaLnBrk="1" hangingPunct="1">
              <a:lnSpc>
                <a:spcPct val="90000"/>
              </a:lnSpc>
              <a:buNone/>
            </a:pPr>
            <a:r>
              <a:rPr lang="en-US" altLang="en-US" dirty="0"/>
              <a:t>Final Settling</a:t>
            </a:r>
          </a:p>
          <a:p>
            <a:pPr marL="0" indent="0" eaLnBrk="1" hangingPunct="1">
              <a:lnSpc>
                <a:spcPct val="90000"/>
              </a:lnSpc>
              <a:buNone/>
            </a:pPr>
            <a:endParaRPr lang="en-US" altLang="en-US" dirty="0"/>
          </a:p>
          <a:p>
            <a:pPr marL="0" indent="0" eaLnBrk="1" hangingPunct="1">
              <a:lnSpc>
                <a:spcPct val="90000"/>
              </a:lnSpc>
              <a:buNone/>
            </a:pPr>
            <a:r>
              <a:rPr lang="en-US" altLang="en-US" dirty="0"/>
              <a:t>Disinfection </a:t>
            </a:r>
          </a:p>
          <a:p>
            <a:pPr marL="393700" lvl="1" indent="0" eaLnBrk="1" hangingPunct="1">
              <a:lnSpc>
                <a:spcPct val="90000"/>
              </a:lnSpc>
              <a:buNone/>
            </a:pPr>
            <a:r>
              <a:rPr lang="en-US" altLang="en-US" dirty="0"/>
              <a:t>Contact Basin</a:t>
            </a:r>
          </a:p>
          <a:p>
            <a:pPr eaLnBrk="1" hangingPunct="1">
              <a:lnSpc>
                <a:spcPct val="90000"/>
              </a:lnSpc>
              <a:buFont typeface="Wingdings" pitchFamily="2" charset="2"/>
              <a:buNone/>
            </a:pPr>
            <a:endParaRPr lang="en-US" altLang="en-US" dirty="0"/>
          </a:p>
          <a:p>
            <a:pPr eaLnBrk="1" hangingPunct="1">
              <a:lnSpc>
                <a:spcPct val="90000"/>
              </a:lnSpc>
              <a:buFont typeface="Wingdings" pitchFamily="2" charset="2"/>
              <a:buNone/>
            </a:pPr>
            <a:endParaRPr lang="en-US" altLang="en-US" dirty="0"/>
          </a:p>
          <a:p>
            <a:pPr eaLnBrk="1" hangingPunct="1">
              <a:lnSpc>
                <a:spcPct val="90000"/>
              </a:lnSpc>
            </a:pPr>
            <a:endParaRPr lang="en-US" altLang="en-US" dirty="0"/>
          </a:p>
        </p:txBody>
      </p:sp>
      <p:sp>
        <p:nvSpPr>
          <p:cNvPr id="4" name="Slide Number Placeholder 5"/>
          <p:cNvSpPr>
            <a:spLocks noGrp="1"/>
          </p:cNvSpPr>
          <p:nvPr>
            <p:ph type="sldNum" sz="quarter" idx="12"/>
          </p:nvPr>
        </p:nvSpPr>
        <p:spPr/>
        <p:txBody>
          <a:bodyPr/>
          <a:lstStyle/>
          <a:p>
            <a:pPr>
              <a:defRPr/>
            </a:pPr>
            <a:fld id="{D9918F15-21AF-4E6E-9EB6-3408B1950BF6}" type="slidenum">
              <a:rPr lang="en-US"/>
              <a:pPr>
                <a:defRPr/>
              </a:pPr>
              <a:t>10</a:t>
            </a:fld>
            <a:endParaRPr lang="en-US"/>
          </a:p>
        </p:txBody>
      </p:sp>
      <p:pic>
        <p:nvPicPr>
          <p:cNvPr id="2" name="Picture 1" descr="Shows order of processes (bar rack, grit chamber, primary clarifier, aeration tanks, secondary clarifier, disinfection)">
            <a:extLst>
              <a:ext uri="{FF2B5EF4-FFF2-40B4-BE49-F238E27FC236}">
                <a16:creationId xmlns:a16="http://schemas.microsoft.com/office/drawing/2014/main" id="{0C46077F-4D04-4D12-AF09-488ACDEDD1D5}"/>
              </a:ext>
            </a:extLst>
          </p:cNvPr>
          <p:cNvPicPr>
            <a:picLocks noChangeAspect="1"/>
          </p:cNvPicPr>
          <p:nvPr/>
        </p:nvPicPr>
        <p:blipFill>
          <a:blip r:embed="rId3"/>
          <a:stretch>
            <a:fillRect/>
          </a:stretch>
        </p:blipFill>
        <p:spPr>
          <a:xfrm>
            <a:off x="3581400" y="2590800"/>
            <a:ext cx="5459896" cy="12192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21ED-59EB-42E4-9C71-B365967520C9}"/>
              </a:ext>
            </a:extLst>
          </p:cNvPr>
          <p:cNvSpPr>
            <a:spLocks noGrp="1"/>
          </p:cNvSpPr>
          <p:nvPr>
            <p:ph type="title"/>
          </p:nvPr>
        </p:nvSpPr>
        <p:spPr>
          <a:xfrm>
            <a:off x="457200" y="704088"/>
            <a:ext cx="8305800" cy="743712"/>
          </a:xfrm>
        </p:spPr>
        <p:txBody>
          <a:bodyPr>
            <a:normAutofit fontScale="90000"/>
          </a:bodyPr>
          <a:lstStyle/>
          <a:p>
            <a:pPr algn="ctr"/>
            <a:r>
              <a:rPr lang="en-US" dirty="0">
                <a:latin typeface="Arial" panose="020B0604020202020204" pitchFamily="34" charset="0"/>
                <a:cs typeface="Arial" panose="020B0604020202020204" pitchFamily="34" charset="0"/>
              </a:rPr>
              <a:t>Aeration Tank</a:t>
            </a:r>
          </a:p>
        </p:txBody>
      </p:sp>
      <p:sp>
        <p:nvSpPr>
          <p:cNvPr id="4" name="Slide Number Placeholder 3">
            <a:extLst>
              <a:ext uri="{FF2B5EF4-FFF2-40B4-BE49-F238E27FC236}">
                <a16:creationId xmlns:a16="http://schemas.microsoft.com/office/drawing/2014/main" id="{D9E1D447-4595-454F-8EDC-70619BD580A7}"/>
              </a:ext>
            </a:extLst>
          </p:cNvPr>
          <p:cNvSpPr>
            <a:spLocks noGrp="1"/>
          </p:cNvSpPr>
          <p:nvPr>
            <p:ph type="sldNum" sz="quarter" idx="12"/>
          </p:nvPr>
        </p:nvSpPr>
        <p:spPr/>
        <p:txBody>
          <a:bodyPr/>
          <a:lstStyle/>
          <a:p>
            <a:pPr>
              <a:defRPr/>
            </a:pPr>
            <a:fld id="{C8A8E567-A8E2-43D1-B694-95649626767F}" type="slidenum">
              <a:rPr lang="en-US" smtClean="0"/>
              <a:pPr>
                <a:defRPr/>
              </a:pPr>
              <a:t>11</a:t>
            </a:fld>
            <a:endParaRPr lang="en-US"/>
          </a:p>
        </p:txBody>
      </p:sp>
      <p:pic>
        <p:nvPicPr>
          <p:cNvPr id="5" name="Content Placeholder 4" descr="wastewater process order">
            <a:extLst>
              <a:ext uri="{FF2B5EF4-FFF2-40B4-BE49-F238E27FC236}">
                <a16:creationId xmlns:a16="http://schemas.microsoft.com/office/drawing/2014/main" id="{7668A284-7F8D-4E63-8220-1146DFAC9562}"/>
              </a:ext>
            </a:extLst>
          </p:cNvPr>
          <p:cNvPicPr>
            <a:picLocks noGrp="1" noChangeAspect="1"/>
          </p:cNvPicPr>
          <p:nvPr>
            <p:ph idx="4294967295"/>
          </p:nvPr>
        </p:nvPicPr>
        <p:blipFill>
          <a:blip r:embed="rId2"/>
          <a:stretch>
            <a:fillRect/>
          </a:stretch>
        </p:blipFill>
        <p:spPr>
          <a:xfrm>
            <a:off x="838200" y="1568802"/>
            <a:ext cx="6870700" cy="1530350"/>
          </a:xfrm>
          <a:prstGeom prst="rect">
            <a:avLst/>
          </a:prstGeom>
        </p:spPr>
      </p:pic>
      <p:pic>
        <p:nvPicPr>
          <p:cNvPr id="6" name="Picture 5" descr="Descriptive pictures showing order of wastewater processes.">
            <a:extLst>
              <a:ext uri="{FF2B5EF4-FFF2-40B4-BE49-F238E27FC236}">
                <a16:creationId xmlns:a16="http://schemas.microsoft.com/office/drawing/2014/main" id="{543D15A1-D439-4BD7-BF09-1EA8ABD902E9}"/>
              </a:ext>
            </a:extLst>
          </p:cNvPr>
          <p:cNvPicPr>
            <a:picLocks noChangeAspect="1"/>
          </p:cNvPicPr>
          <p:nvPr/>
        </p:nvPicPr>
        <p:blipFill>
          <a:blip r:embed="rId3"/>
          <a:stretch>
            <a:fillRect/>
          </a:stretch>
        </p:blipFill>
        <p:spPr>
          <a:xfrm>
            <a:off x="1600200" y="3178175"/>
            <a:ext cx="5791200" cy="3543300"/>
          </a:xfrm>
          <a:prstGeom prst="rect">
            <a:avLst/>
          </a:prstGeom>
        </p:spPr>
      </p:pic>
    </p:spTree>
    <p:extLst>
      <p:ext uri="{BB962C8B-B14F-4D97-AF65-F5344CB8AC3E}">
        <p14:creationId xmlns:p14="http://schemas.microsoft.com/office/powerpoint/2010/main" val="3908048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Basic Processes-Small</a:t>
            </a:r>
            <a:endParaRPr lang="en-US" altLang="en-US" sz="2400"/>
          </a:p>
        </p:txBody>
      </p:sp>
      <p:sp>
        <p:nvSpPr>
          <p:cNvPr id="15363" name="Rectangle 3"/>
          <p:cNvSpPr>
            <a:spLocks noGrp="1" noChangeArrowheads="1"/>
          </p:cNvSpPr>
          <p:nvPr>
            <p:ph idx="1"/>
          </p:nvPr>
        </p:nvSpPr>
        <p:spPr/>
        <p:txBody>
          <a:bodyPr/>
          <a:lstStyle/>
          <a:p>
            <a:pPr marL="0" indent="0" eaLnBrk="1" hangingPunct="1">
              <a:buNone/>
            </a:pPr>
            <a:endParaRPr lang="en-US" altLang="en-US" dirty="0"/>
          </a:p>
          <a:p>
            <a:pPr marL="0" indent="0" eaLnBrk="1" hangingPunct="1">
              <a:buNone/>
            </a:pPr>
            <a:r>
              <a:rPr lang="en-US" altLang="en-US" dirty="0"/>
              <a:t>Aeration, Settling, Disinfection (no primary treatment)</a:t>
            </a:r>
          </a:p>
          <a:p>
            <a:pPr marL="0" indent="0" eaLnBrk="1" hangingPunct="1">
              <a:buNone/>
            </a:pPr>
            <a:endParaRPr lang="en-US" altLang="en-US" dirty="0"/>
          </a:p>
          <a:p>
            <a:pPr marL="0" indent="0" eaLnBrk="1" hangingPunct="1">
              <a:buNone/>
            </a:pPr>
            <a:r>
              <a:rPr lang="en-US" altLang="en-US" dirty="0"/>
              <a:t>Series of Stabilization Ponds</a:t>
            </a:r>
          </a:p>
          <a:p>
            <a:pPr eaLnBrk="1" hangingPunct="1">
              <a:buFont typeface="Wingdings" pitchFamily="2" charset="2"/>
              <a:buNone/>
            </a:pPr>
            <a:endParaRPr lang="en-US" altLang="en-US" dirty="0"/>
          </a:p>
          <a:p>
            <a:pPr eaLnBrk="1" hangingPunct="1"/>
            <a:endParaRPr lang="en-US" altLang="en-US" dirty="0"/>
          </a:p>
        </p:txBody>
      </p:sp>
      <p:sp>
        <p:nvSpPr>
          <p:cNvPr id="4" name="Slide Number Placeholder 5"/>
          <p:cNvSpPr>
            <a:spLocks noGrp="1"/>
          </p:cNvSpPr>
          <p:nvPr>
            <p:ph type="sldNum" sz="quarter" idx="12"/>
          </p:nvPr>
        </p:nvSpPr>
        <p:spPr/>
        <p:txBody>
          <a:bodyPr/>
          <a:lstStyle/>
          <a:p>
            <a:pPr>
              <a:defRPr/>
            </a:pPr>
            <a:fld id="{44FED073-9055-4444-AD2B-956C2F432BC2}" type="slidenum">
              <a:rPr lang="en-US"/>
              <a:pPr>
                <a:defRPr/>
              </a:pPr>
              <a:t>12</a:t>
            </a:fld>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4000"/>
              <a:t>Solids Treatment </a:t>
            </a:r>
          </a:p>
        </p:txBody>
      </p:sp>
      <p:sp>
        <p:nvSpPr>
          <p:cNvPr id="16387" name="Rectangle 3"/>
          <p:cNvSpPr>
            <a:spLocks noGrp="1" noChangeArrowheads="1"/>
          </p:cNvSpPr>
          <p:nvPr>
            <p:ph idx="1"/>
          </p:nvPr>
        </p:nvSpPr>
        <p:spPr/>
        <p:txBody>
          <a:bodyPr/>
          <a:lstStyle/>
          <a:p>
            <a:pPr marL="0" indent="0" eaLnBrk="1" hangingPunct="1">
              <a:buNone/>
            </a:pPr>
            <a:endParaRPr lang="en-US" altLang="en-US" dirty="0"/>
          </a:p>
          <a:p>
            <a:pPr marL="0" indent="0" eaLnBrk="1" hangingPunct="1">
              <a:buNone/>
            </a:pPr>
            <a:r>
              <a:rPr lang="en-US" altLang="en-US" dirty="0"/>
              <a:t>Solids are generated from primary settling and final settling</a:t>
            </a:r>
          </a:p>
          <a:p>
            <a:pPr marL="0" indent="0" eaLnBrk="1" hangingPunct="1">
              <a:buNone/>
            </a:pPr>
            <a:endParaRPr lang="en-US" altLang="en-US" dirty="0"/>
          </a:p>
          <a:p>
            <a:pPr marL="0" indent="0" eaLnBrk="1" hangingPunct="1">
              <a:buNone/>
            </a:pPr>
            <a:endParaRPr lang="en-US" altLang="en-US" dirty="0"/>
          </a:p>
          <a:p>
            <a:pPr marL="0" indent="0" eaLnBrk="1" hangingPunct="1">
              <a:buNone/>
            </a:pPr>
            <a:r>
              <a:rPr lang="en-US" altLang="en-US" dirty="0"/>
              <a:t>Solids are usually treated via sludge digesters</a:t>
            </a:r>
          </a:p>
          <a:p>
            <a:pPr marL="990600" lvl="1" indent="-533400" eaLnBrk="1" hangingPunct="1">
              <a:buFont typeface="Wingdings" pitchFamily="2" charset="2"/>
              <a:buNone/>
            </a:pPr>
            <a:endParaRPr lang="en-US" altLang="en-US" dirty="0"/>
          </a:p>
          <a:p>
            <a:pPr marL="609600" indent="-609600" eaLnBrk="1" hangingPunct="1">
              <a:buFont typeface="Wingdings" pitchFamily="2" charset="2"/>
              <a:buNone/>
            </a:pPr>
            <a:endParaRPr lang="en-US" altLang="en-US" dirty="0"/>
          </a:p>
          <a:p>
            <a:pPr marL="609600" indent="-609600" eaLnBrk="1" hangingPunct="1">
              <a:buFont typeface="Wingdings" pitchFamily="2" charset="2"/>
              <a:buNone/>
            </a:pPr>
            <a:endParaRPr lang="en-US" altLang="en-US" dirty="0"/>
          </a:p>
          <a:p>
            <a:pPr marL="609600" indent="-609600" eaLnBrk="1" hangingPunct="1">
              <a:buFont typeface="Wingdings" pitchFamily="2" charset="2"/>
              <a:buNone/>
            </a:pPr>
            <a:endParaRPr lang="en-US" altLang="en-US" dirty="0"/>
          </a:p>
        </p:txBody>
      </p:sp>
      <p:sp>
        <p:nvSpPr>
          <p:cNvPr id="4" name="Slide Number Placeholder 5"/>
          <p:cNvSpPr>
            <a:spLocks noGrp="1"/>
          </p:cNvSpPr>
          <p:nvPr>
            <p:ph type="sldNum" sz="quarter" idx="12"/>
          </p:nvPr>
        </p:nvSpPr>
        <p:spPr/>
        <p:txBody>
          <a:bodyPr/>
          <a:lstStyle/>
          <a:p>
            <a:pPr>
              <a:defRPr/>
            </a:pPr>
            <a:fld id="{8E67AD88-F72B-4107-BB06-D23F6E762046}" type="slidenum">
              <a:rPr lang="en-US"/>
              <a:pPr>
                <a:defRPr/>
              </a:pPr>
              <a:t>13</a:t>
            </a:fld>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a:t>Typical Effluent Quality Standards  </a:t>
            </a:r>
          </a:p>
        </p:txBody>
      </p:sp>
      <p:sp>
        <p:nvSpPr>
          <p:cNvPr id="17411" name="Rectangle 3"/>
          <p:cNvSpPr>
            <a:spLocks noGrp="1" noChangeArrowheads="1"/>
          </p:cNvSpPr>
          <p:nvPr>
            <p:ph idx="1"/>
          </p:nvPr>
        </p:nvSpPr>
        <p:spPr/>
        <p:txBody>
          <a:bodyPr/>
          <a:lstStyle/>
          <a:p>
            <a:pPr marL="0" indent="0" eaLnBrk="1" hangingPunct="1">
              <a:buNone/>
            </a:pPr>
            <a:endParaRPr lang="en-US" altLang="en-US" dirty="0"/>
          </a:p>
          <a:p>
            <a:pPr marL="0" indent="0" eaLnBrk="1" hangingPunct="1">
              <a:buNone/>
            </a:pPr>
            <a:r>
              <a:rPr lang="en-US" altLang="en-US" dirty="0"/>
              <a:t>BOD and SS Max. monthly </a:t>
            </a:r>
            <a:r>
              <a:rPr lang="en-US" altLang="en-US" dirty="0" err="1"/>
              <a:t>avg</a:t>
            </a:r>
            <a:r>
              <a:rPr lang="en-US" altLang="en-US" dirty="0"/>
              <a:t> of &lt; 30 mg/l (&lt;.003% solids)</a:t>
            </a:r>
          </a:p>
          <a:p>
            <a:pPr marL="0" indent="0" eaLnBrk="1" hangingPunct="1">
              <a:buNone/>
            </a:pPr>
            <a:endParaRPr lang="en-US" altLang="en-US" dirty="0"/>
          </a:p>
          <a:p>
            <a:pPr marL="0" indent="0" eaLnBrk="1" hangingPunct="1">
              <a:buNone/>
            </a:pPr>
            <a:r>
              <a:rPr lang="en-US" altLang="en-US" dirty="0"/>
              <a:t>pH between 6 and 9</a:t>
            </a:r>
          </a:p>
          <a:p>
            <a:pPr marL="0" indent="0" eaLnBrk="1" hangingPunct="1">
              <a:buNone/>
            </a:pPr>
            <a:endParaRPr lang="en-US" altLang="en-US" dirty="0"/>
          </a:p>
          <a:p>
            <a:pPr marL="0" indent="0" eaLnBrk="1" hangingPunct="1">
              <a:buNone/>
            </a:pPr>
            <a:r>
              <a:rPr lang="en-US" altLang="en-US" dirty="0"/>
              <a:t>Oil and grease &lt; 10 mg/l</a:t>
            </a:r>
          </a:p>
        </p:txBody>
      </p:sp>
      <p:sp>
        <p:nvSpPr>
          <p:cNvPr id="4" name="Slide Number Placeholder 5"/>
          <p:cNvSpPr>
            <a:spLocks noGrp="1"/>
          </p:cNvSpPr>
          <p:nvPr>
            <p:ph type="sldNum" sz="quarter" idx="12"/>
          </p:nvPr>
        </p:nvSpPr>
        <p:spPr/>
        <p:txBody>
          <a:bodyPr/>
          <a:lstStyle/>
          <a:p>
            <a:pPr>
              <a:defRPr/>
            </a:pPr>
            <a:fld id="{65EA726A-D68C-408B-B4D6-943F1EDD42DC}" type="slidenum">
              <a:rPr lang="en-US"/>
              <a:pPr>
                <a:defRPr/>
              </a:pPr>
              <a:t>14</a:t>
            </a:fld>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Design Loading </a:t>
            </a:r>
          </a:p>
        </p:txBody>
      </p:sp>
      <p:sp>
        <p:nvSpPr>
          <p:cNvPr id="18435" name="Rectangle 3"/>
          <p:cNvSpPr>
            <a:spLocks noGrp="1" noChangeArrowheads="1"/>
          </p:cNvSpPr>
          <p:nvPr>
            <p:ph idx="1"/>
          </p:nvPr>
        </p:nvSpPr>
        <p:spPr/>
        <p:txBody>
          <a:bodyPr/>
          <a:lstStyle/>
          <a:p>
            <a:pPr marL="0" indent="0" eaLnBrk="1" hangingPunct="1">
              <a:lnSpc>
                <a:spcPct val="90000"/>
              </a:lnSpc>
              <a:buNone/>
            </a:pPr>
            <a:r>
              <a:rPr lang="en-US" altLang="en-US" dirty="0"/>
              <a:t>Load (#’s of BOD or SS)</a:t>
            </a:r>
          </a:p>
          <a:p>
            <a:pPr marL="0" indent="0" eaLnBrk="1" hangingPunct="1">
              <a:lnSpc>
                <a:spcPct val="90000"/>
              </a:lnSpc>
              <a:buNone/>
            </a:pPr>
            <a:r>
              <a:rPr lang="en-US" altLang="en-US" dirty="0"/>
              <a:t>Flow (flow rates)</a:t>
            </a:r>
          </a:p>
          <a:p>
            <a:pPr eaLnBrk="1" hangingPunct="1">
              <a:lnSpc>
                <a:spcPct val="90000"/>
              </a:lnSpc>
              <a:buFont typeface="Wingdings" pitchFamily="2" charset="2"/>
              <a:buNone/>
            </a:pPr>
            <a:endParaRPr lang="en-US" altLang="en-US" dirty="0"/>
          </a:p>
          <a:p>
            <a:pPr marL="0" indent="0" eaLnBrk="1" hangingPunct="1">
              <a:lnSpc>
                <a:spcPct val="90000"/>
              </a:lnSpc>
              <a:buNone/>
            </a:pPr>
            <a:r>
              <a:rPr lang="en-US" altLang="en-US" dirty="0"/>
              <a:t>Peak hourly flow, maximum monthly flow, annual average, average dry weather, average wet weather</a:t>
            </a:r>
          </a:p>
        </p:txBody>
      </p:sp>
      <p:sp>
        <p:nvSpPr>
          <p:cNvPr id="4" name="Slide Number Placeholder 5"/>
          <p:cNvSpPr>
            <a:spLocks noGrp="1"/>
          </p:cNvSpPr>
          <p:nvPr>
            <p:ph type="sldNum" sz="quarter" idx="12"/>
          </p:nvPr>
        </p:nvSpPr>
        <p:spPr/>
        <p:txBody>
          <a:bodyPr/>
          <a:lstStyle/>
          <a:p>
            <a:pPr>
              <a:defRPr/>
            </a:pPr>
            <a:fld id="{6F646D08-4EE3-4649-90CE-2618114A4D80}" type="slidenum">
              <a:rPr lang="en-US"/>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p:cNvSpPr>
          <p:nvPr>
            <p:ph type="title"/>
          </p:nvPr>
        </p:nvSpPr>
        <p:spPr>
          <a:xfrm>
            <a:off x="381000" y="609600"/>
            <a:ext cx="8229600" cy="781050"/>
          </a:xfrm>
        </p:spPr>
        <p:txBody>
          <a:bodyPr/>
          <a:lstStyle/>
          <a:p>
            <a:r>
              <a:rPr lang="en-US" altLang="en-US" sz="3200" dirty="0"/>
              <a:t>Design Criteria for Various Treatment Processes</a:t>
            </a:r>
          </a:p>
        </p:txBody>
      </p:sp>
      <p:graphicFrame>
        <p:nvGraphicFramePr>
          <p:cNvPr id="53364" name="Group 116"/>
          <p:cNvGraphicFramePr>
            <a:graphicFrameLocks noGrp="1"/>
          </p:cNvGraphicFramePr>
          <p:nvPr>
            <p:ph type="tbl" idx="1"/>
            <p:extLst>
              <p:ext uri="{D42A27DB-BD31-4B8C-83A1-F6EECF244321}">
                <p14:modId xmlns:p14="http://schemas.microsoft.com/office/powerpoint/2010/main" val="3421111358"/>
              </p:ext>
            </p:extLst>
          </p:nvPr>
        </p:nvGraphicFramePr>
        <p:xfrm>
          <a:off x="152400" y="1676400"/>
          <a:ext cx="8839200" cy="4116389"/>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762000">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dirty="0">
                        <a:ln>
                          <a:noFill/>
                        </a:ln>
                        <a:solidFill>
                          <a:schemeClr val="tx1"/>
                        </a:solidFill>
                        <a:effectLst/>
                        <a:latin typeface="Constant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dirty="0">
                          <a:ln>
                            <a:noFill/>
                          </a:ln>
                          <a:solidFill>
                            <a:schemeClr val="tx1"/>
                          </a:solidFill>
                          <a:effectLst/>
                          <a:latin typeface="Constantia" pitchFamily="18" charset="0"/>
                        </a:rPr>
                        <a:t>Peak Hourly Flow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a:ln>
                            <a:noFill/>
                          </a:ln>
                          <a:solidFill>
                            <a:schemeClr val="tx1"/>
                          </a:solidFill>
                          <a:effectLst/>
                          <a:latin typeface="Constantia" pitchFamily="18" charset="0"/>
                        </a:rPr>
                        <a:t>Max. Monthly Flow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a:ln>
                            <a:noFill/>
                          </a:ln>
                          <a:solidFill>
                            <a:schemeClr val="tx1"/>
                          </a:solidFill>
                          <a:effectLst/>
                          <a:latin typeface="Constantia" pitchFamily="18" charset="0"/>
                        </a:rPr>
                        <a:t>Other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8788">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a:ln>
                            <a:noFill/>
                          </a:ln>
                          <a:solidFill>
                            <a:schemeClr val="tx1"/>
                          </a:solidFill>
                          <a:effectLst/>
                          <a:latin typeface="Constantia" pitchFamily="18" charset="0"/>
                        </a:rPr>
                        <a:t>Flow measurement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a:ln>
                            <a:noFill/>
                          </a:ln>
                          <a:solidFill>
                            <a:srgbClr val="FF3300"/>
                          </a:solidFill>
                          <a:effectLst/>
                          <a:latin typeface="Constantia"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a:ln>
                          <a:noFill/>
                        </a:ln>
                        <a:solidFill>
                          <a:srgbClr val="FF3300"/>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a:ln>
                          <a:noFill/>
                        </a:ln>
                        <a:solidFill>
                          <a:srgbClr val="FF3300"/>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a:ln>
                            <a:noFill/>
                          </a:ln>
                          <a:solidFill>
                            <a:schemeClr val="tx1"/>
                          </a:solidFill>
                          <a:effectLst/>
                          <a:latin typeface="Constantia" pitchFamily="18" charset="0"/>
                        </a:rPr>
                        <a:t>Bar Screen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a:ln>
                            <a:noFill/>
                          </a:ln>
                          <a:solidFill>
                            <a:srgbClr val="FF3300"/>
                          </a:solidFill>
                          <a:effectLst/>
                          <a:latin typeface="Constantia"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a:ln>
                          <a:noFill/>
                        </a:ln>
                        <a:solidFill>
                          <a:srgbClr val="FF3300"/>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dirty="0">
                        <a:ln>
                          <a:noFill/>
                        </a:ln>
                        <a:solidFill>
                          <a:srgbClr val="FF3300"/>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a:ln>
                            <a:noFill/>
                          </a:ln>
                          <a:solidFill>
                            <a:schemeClr val="tx1"/>
                          </a:solidFill>
                          <a:effectLst/>
                          <a:latin typeface="Constantia" pitchFamily="18" charset="0"/>
                        </a:rPr>
                        <a:t>Pumps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a:ln>
                            <a:noFill/>
                          </a:ln>
                          <a:solidFill>
                            <a:srgbClr val="FF3300"/>
                          </a:solidFill>
                          <a:effectLst/>
                          <a:latin typeface="Constantia"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a:ln>
                          <a:noFill/>
                        </a:ln>
                        <a:solidFill>
                          <a:srgbClr val="FF3300"/>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a:ln>
                            <a:noFill/>
                          </a:ln>
                          <a:solidFill>
                            <a:srgbClr val="FF3300"/>
                          </a:solidFill>
                          <a:effectLst/>
                          <a:latin typeface="Constantia" pitchFamily="18" charset="0"/>
                        </a:rPr>
                        <a:t>Min Hourly Flow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a:ln>
                            <a:noFill/>
                          </a:ln>
                          <a:solidFill>
                            <a:schemeClr val="tx1"/>
                          </a:solidFill>
                          <a:effectLst/>
                          <a:latin typeface="Constantia" pitchFamily="18" charset="0"/>
                        </a:rPr>
                        <a:t>Grit Chamber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a:ln>
                            <a:noFill/>
                          </a:ln>
                          <a:solidFill>
                            <a:srgbClr val="FF3300"/>
                          </a:solidFill>
                          <a:effectLst/>
                          <a:latin typeface="Constantia"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a:ln>
                            <a:noFill/>
                          </a:ln>
                          <a:solidFill>
                            <a:srgbClr val="FF3300"/>
                          </a:solidFill>
                          <a:effectLst/>
                          <a:latin typeface="Constantia"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a:ln>
                          <a:noFill/>
                        </a:ln>
                        <a:solidFill>
                          <a:srgbClr val="FF3300"/>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a:ln>
                            <a:noFill/>
                          </a:ln>
                          <a:solidFill>
                            <a:schemeClr val="tx1"/>
                          </a:solidFill>
                          <a:effectLst/>
                          <a:latin typeface="Constantia" pitchFamily="18" charset="0"/>
                        </a:rPr>
                        <a:t>Primary Settling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a:ln>
                          <a:noFill/>
                        </a:ln>
                        <a:solidFill>
                          <a:srgbClr val="FF3300"/>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a:ln>
                            <a:noFill/>
                          </a:ln>
                          <a:solidFill>
                            <a:srgbClr val="FF3300"/>
                          </a:solidFill>
                          <a:effectLst/>
                          <a:latin typeface="Constantia"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a:ln>
                          <a:noFill/>
                        </a:ln>
                        <a:solidFill>
                          <a:srgbClr val="FF3300"/>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7838">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a:ln>
                            <a:noFill/>
                          </a:ln>
                          <a:solidFill>
                            <a:schemeClr val="tx1"/>
                          </a:solidFill>
                          <a:effectLst/>
                          <a:latin typeface="Constantia" pitchFamily="18" charset="0"/>
                        </a:rPr>
                        <a:t>Final Settling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a:ln>
                          <a:noFill/>
                        </a:ln>
                        <a:solidFill>
                          <a:srgbClr val="FF3300"/>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a:ln>
                            <a:noFill/>
                          </a:ln>
                          <a:solidFill>
                            <a:srgbClr val="FF3300"/>
                          </a:solidFill>
                          <a:effectLst/>
                          <a:latin typeface="Constantia"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a:ln>
                          <a:noFill/>
                        </a:ln>
                        <a:solidFill>
                          <a:srgbClr val="FF3300"/>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8963">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a:ln>
                            <a:noFill/>
                          </a:ln>
                          <a:solidFill>
                            <a:schemeClr val="tx1"/>
                          </a:solidFill>
                          <a:effectLst/>
                          <a:latin typeface="Constantia" pitchFamily="18" charset="0"/>
                        </a:rPr>
                        <a:t>Disenfection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a:ln>
                            <a:noFill/>
                          </a:ln>
                          <a:solidFill>
                            <a:srgbClr val="FF3300"/>
                          </a:solidFill>
                          <a:effectLst/>
                          <a:latin typeface="Constantia"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a:ln>
                          <a:noFill/>
                        </a:ln>
                        <a:solidFill>
                          <a:srgbClr val="FF3300"/>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2200" b="0" i="0" u="none" strike="noStrike" cap="none" normalizeH="0" baseline="0" dirty="0">
                        <a:ln>
                          <a:noFill/>
                        </a:ln>
                        <a:solidFill>
                          <a:srgbClr val="FF3300"/>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Preliminary Treatment</a:t>
            </a:r>
          </a:p>
        </p:txBody>
      </p:sp>
      <p:sp>
        <p:nvSpPr>
          <p:cNvPr id="20483" name="Rectangle 3"/>
          <p:cNvSpPr>
            <a:spLocks noGrp="1" noChangeArrowheads="1"/>
          </p:cNvSpPr>
          <p:nvPr>
            <p:ph idx="1"/>
          </p:nvPr>
        </p:nvSpPr>
        <p:spPr/>
        <p:txBody>
          <a:bodyPr/>
          <a:lstStyle/>
          <a:p>
            <a:pPr marL="0" indent="0" eaLnBrk="1" hangingPunct="1">
              <a:buNone/>
            </a:pPr>
            <a:endParaRPr lang="en-US" altLang="en-US" dirty="0"/>
          </a:p>
          <a:p>
            <a:pPr marL="0" indent="0" eaLnBrk="1" hangingPunct="1">
              <a:buNone/>
            </a:pPr>
            <a:r>
              <a:rPr lang="en-US" altLang="en-US" dirty="0"/>
              <a:t>Flow is measured (Parshall flume)  </a:t>
            </a:r>
          </a:p>
          <a:p>
            <a:pPr marL="0" indent="0" eaLnBrk="1" hangingPunct="1">
              <a:buNone/>
            </a:pPr>
            <a:endParaRPr lang="en-US" altLang="en-US" dirty="0"/>
          </a:p>
          <a:p>
            <a:pPr marL="0" indent="0" eaLnBrk="1" hangingPunct="1">
              <a:buNone/>
            </a:pPr>
            <a:r>
              <a:rPr lang="en-US" altLang="en-US" dirty="0"/>
              <a:t>Screening (1/2” or 1” spacing)</a:t>
            </a:r>
          </a:p>
          <a:p>
            <a:pPr marL="393700" lvl="1" indent="0" eaLnBrk="1" hangingPunct="1">
              <a:buNone/>
            </a:pPr>
            <a:r>
              <a:rPr lang="en-US" altLang="en-US" dirty="0"/>
              <a:t> (with grinder or shredder-¼” size)</a:t>
            </a:r>
          </a:p>
          <a:p>
            <a:pPr marL="0" indent="0" eaLnBrk="1" hangingPunct="1">
              <a:buNone/>
            </a:pPr>
            <a:endParaRPr lang="en-US" altLang="en-US" dirty="0"/>
          </a:p>
          <a:p>
            <a:pPr marL="0" indent="0" eaLnBrk="1" hangingPunct="1">
              <a:buNone/>
            </a:pPr>
            <a:r>
              <a:rPr lang="en-US" altLang="en-US" dirty="0"/>
              <a:t>Grit Chamber (sand; coffee grounds)</a:t>
            </a:r>
          </a:p>
        </p:txBody>
      </p:sp>
      <p:sp>
        <p:nvSpPr>
          <p:cNvPr id="4" name="Slide Number Placeholder 5"/>
          <p:cNvSpPr>
            <a:spLocks noGrp="1"/>
          </p:cNvSpPr>
          <p:nvPr>
            <p:ph type="sldNum" sz="quarter" idx="12"/>
          </p:nvPr>
        </p:nvSpPr>
        <p:spPr/>
        <p:txBody>
          <a:bodyPr/>
          <a:lstStyle/>
          <a:p>
            <a:pPr>
              <a:defRPr/>
            </a:pPr>
            <a:fld id="{2B796D6B-C768-4D07-9C8A-7F5F73350C1F}" type="slidenum">
              <a:rPr lang="en-US"/>
              <a:pPr>
                <a:defRPr/>
              </a:pPr>
              <a:t>17</a:t>
            </a:fld>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CE07-47E5-4EA6-BB32-199FA5934C57}"/>
              </a:ext>
            </a:extLst>
          </p:cNvPr>
          <p:cNvSpPr>
            <a:spLocks noGrp="1"/>
          </p:cNvSpPr>
          <p:nvPr>
            <p:ph type="title"/>
          </p:nvPr>
        </p:nvSpPr>
        <p:spPr>
          <a:xfrm>
            <a:off x="351692" y="695325"/>
            <a:ext cx="8305800" cy="667512"/>
          </a:xfrm>
        </p:spPr>
        <p:txBody>
          <a:bodyPr>
            <a:normAutofit fontScale="90000"/>
          </a:bodyPr>
          <a:lstStyle/>
          <a:p>
            <a:pPr algn="ctr"/>
            <a:r>
              <a:rPr lang="en-US" dirty="0"/>
              <a:t>Parshall Flume</a:t>
            </a:r>
          </a:p>
        </p:txBody>
      </p:sp>
      <p:sp>
        <p:nvSpPr>
          <p:cNvPr id="5" name="Slide Number Placeholder 3"/>
          <p:cNvSpPr>
            <a:spLocks noGrp="1"/>
          </p:cNvSpPr>
          <p:nvPr>
            <p:ph type="sldNum" sz="quarter" idx="12"/>
          </p:nvPr>
        </p:nvSpPr>
        <p:spPr/>
        <p:txBody>
          <a:bodyPr/>
          <a:lstStyle/>
          <a:p>
            <a:pPr>
              <a:defRPr/>
            </a:pPr>
            <a:fld id="{D947F4DF-4D37-472B-9765-F9B434B7EE89}" type="slidenum">
              <a:rPr lang="en-US"/>
              <a:pPr>
                <a:defRPr/>
              </a:pPr>
              <a:t>18</a:t>
            </a:fld>
            <a:endParaRPr lang="en-US"/>
          </a:p>
        </p:txBody>
      </p:sp>
      <p:pic>
        <p:nvPicPr>
          <p:cNvPr id="21507" name="Picture 5" descr="parsh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87962"/>
            <a:ext cx="3892343" cy="50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7"/>
          <p:cNvSpPr txBox="1">
            <a:spLocks noChangeArrowheads="1"/>
          </p:cNvSpPr>
          <p:nvPr/>
        </p:nvSpPr>
        <p:spPr bwMode="auto">
          <a:xfrm>
            <a:off x="5334000" y="1676400"/>
            <a:ext cx="3200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dirty="0"/>
              <a:t>A Parshall flume is a specially shaped structure which can be installed in a channel to measure the water flow rate. The flume was developed and calibrated by Ralph Parshall at Colorado State University early in this century and has been used extensively. Although Parshall flumes are difficult devices to set and build, they are an accepted and widely used measuring device. </a:t>
            </a:r>
            <a:r>
              <a:rPr lang="en-US" altLang="en-US" b="1" dirty="0">
                <a:hlinkClick r:id="rId4"/>
              </a:rPr>
              <a:t>waterknowledge.colostate.edu/ parshall.htm</a:t>
            </a:r>
            <a:r>
              <a:rPr lang="en-US" altLang="en-US"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8342-8D7D-4627-AA3E-AFC2BFC2BBA6}"/>
              </a:ext>
            </a:extLst>
          </p:cNvPr>
          <p:cNvSpPr>
            <a:spLocks noGrp="1"/>
          </p:cNvSpPr>
          <p:nvPr>
            <p:ph type="title"/>
          </p:nvPr>
        </p:nvSpPr>
        <p:spPr>
          <a:xfrm>
            <a:off x="419100" y="275499"/>
            <a:ext cx="8305800" cy="1031617"/>
          </a:xfrm>
        </p:spPr>
        <p:txBody>
          <a:bodyPr>
            <a:normAutofit fontScale="90000"/>
          </a:bodyPr>
          <a:lstStyle/>
          <a:p>
            <a:r>
              <a:rPr lang="en-US" dirty="0">
                <a:latin typeface="Arial" panose="020B0604020202020204" pitchFamily="34" charset="0"/>
                <a:cs typeface="Arial" panose="020B0604020202020204" pitchFamily="34" charset="0"/>
              </a:rPr>
              <a:t>Plan and Profile-Parshall Flume</a:t>
            </a:r>
          </a:p>
        </p:txBody>
      </p:sp>
      <p:sp>
        <p:nvSpPr>
          <p:cNvPr id="4" name="Slide Number Placeholder 3"/>
          <p:cNvSpPr>
            <a:spLocks noGrp="1"/>
          </p:cNvSpPr>
          <p:nvPr>
            <p:ph type="sldNum" sz="quarter" idx="12"/>
          </p:nvPr>
        </p:nvSpPr>
        <p:spPr/>
        <p:txBody>
          <a:bodyPr/>
          <a:lstStyle/>
          <a:p>
            <a:pPr>
              <a:defRPr/>
            </a:pPr>
            <a:fld id="{A54DDA53-7807-4033-9A25-9E37CADE32CE}" type="slidenum">
              <a:rPr lang="en-US"/>
              <a:pPr>
                <a:defRPr/>
              </a:pPr>
              <a:t>19</a:t>
            </a:fld>
            <a:endParaRPr lang="en-US"/>
          </a:p>
        </p:txBody>
      </p:sp>
      <p:pic>
        <p:nvPicPr>
          <p:cNvPr id="22531" name="Picture 5" descr="parkes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689" y="1447800"/>
            <a:ext cx="6757988" cy="473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6"/>
          <p:cNvSpPr txBox="1">
            <a:spLocks noChangeArrowheads="1"/>
          </p:cNvSpPr>
          <p:nvPr/>
        </p:nvSpPr>
        <p:spPr bwMode="auto">
          <a:xfrm>
            <a:off x="1981200" y="6324600"/>
            <a:ext cx="5453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b="1">
                <a:hlinkClick r:id="rId4"/>
              </a:rPr>
              <a:t>web.deu.edu.tr/atiksu/ toprak/ani4022.html</a:t>
            </a:r>
            <a:r>
              <a:rPr lang="en-US" altLang="en-US"/>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Objectives</a:t>
            </a:r>
          </a:p>
        </p:txBody>
      </p:sp>
      <p:sp>
        <p:nvSpPr>
          <p:cNvPr id="6147" name="Rectangle 3"/>
          <p:cNvSpPr>
            <a:spLocks noGrp="1" noChangeArrowheads="1"/>
          </p:cNvSpPr>
          <p:nvPr>
            <p:ph idx="1"/>
          </p:nvPr>
        </p:nvSpPr>
        <p:spPr/>
        <p:txBody>
          <a:bodyPr/>
          <a:lstStyle/>
          <a:p>
            <a:pPr marL="0" indent="0" eaLnBrk="1" hangingPunct="1">
              <a:buNone/>
            </a:pPr>
            <a:r>
              <a:rPr lang="en-US" altLang="en-US" dirty="0"/>
              <a:t>Understand basic processes for treating wastewater</a:t>
            </a:r>
          </a:p>
          <a:p>
            <a:pPr eaLnBrk="1" hangingPunct="1">
              <a:buFont typeface="Wingdings" pitchFamily="2" charset="2"/>
              <a:buNone/>
            </a:pPr>
            <a:endParaRPr lang="en-US" altLang="en-US" dirty="0"/>
          </a:p>
          <a:p>
            <a:pPr eaLnBrk="1" hangingPunct="1"/>
            <a:endParaRPr lang="en-US" altLang="en-US" dirty="0"/>
          </a:p>
        </p:txBody>
      </p:sp>
      <p:sp>
        <p:nvSpPr>
          <p:cNvPr id="4" name="Slide Number Placeholder 5"/>
          <p:cNvSpPr>
            <a:spLocks noGrp="1"/>
          </p:cNvSpPr>
          <p:nvPr>
            <p:ph type="sldNum" sz="quarter" idx="12"/>
          </p:nvPr>
        </p:nvSpPr>
        <p:spPr/>
        <p:txBody>
          <a:bodyPr/>
          <a:lstStyle/>
          <a:p>
            <a:pPr>
              <a:defRPr/>
            </a:pPr>
            <a:fld id="{49F29A42-0D68-4E4C-9115-4A3EAF2800BC}" type="slidenum">
              <a:rPr lang="en-US"/>
              <a:pPr>
                <a:defRPr/>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CFB0-78DF-4962-B64A-C93CF20921EC}"/>
              </a:ext>
            </a:extLst>
          </p:cNvPr>
          <p:cNvSpPr>
            <a:spLocks noGrp="1"/>
          </p:cNvSpPr>
          <p:nvPr>
            <p:ph type="title"/>
          </p:nvPr>
        </p:nvSpPr>
        <p:spPr>
          <a:xfrm>
            <a:off x="457200" y="704088"/>
            <a:ext cx="8305800" cy="896112"/>
          </a:xfrm>
        </p:spPr>
        <p:txBody>
          <a:bodyPr/>
          <a:lstStyle/>
          <a:p>
            <a:pPr algn="ctr"/>
            <a:r>
              <a:rPr lang="en-US" dirty="0">
                <a:latin typeface="Arial" panose="020B0604020202020204" pitchFamily="34" charset="0"/>
                <a:cs typeface="Arial" panose="020B0604020202020204" pitchFamily="34" charset="0"/>
              </a:rPr>
              <a:t>Automated Bar Screen </a:t>
            </a:r>
          </a:p>
        </p:txBody>
      </p:sp>
      <p:sp>
        <p:nvSpPr>
          <p:cNvPr id="4" name="Slide Number Placeholder 3"/>
          <p:cNvSpPr>
            <a:spLocks noGrp="1"/>
          </p:cNvSpPr>
          <p:nvPr>
            <p:ph type="sldNum" sz="quarter" idx="12"/>
          </p:nvPr>
        </p:nvSpPr>
        <p:spPr/>
        <p:txBody>
          <a:bodyPr/>
          <a:lstStyle/>
          <a:p>
            <a:pPr>
              <a:defRPr/>
            </a:pPr>
            <a:fld id="{CB8E548D-25B2-4A56-9327-E3CBCD8D5BF4}" type="slidenum">
              <a:rPr lang="en-US"/>
              <a:pPr>
                <a:defRPr/>
              </a:pPr>
              <a:t>20</a:t>
            </a:fld>
            <a:endParaRPr lang="en-US"/>
          </a:p>
        </p:txBody>
      </p:sp>
      <p:pic>
        <p:nvPicPr>
          <p:cNvPr id="23555" name="Picture 7" descr="barscre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7349"/>
            <a:ext cx="49085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570A-9D83-481E-AB25-47642B96C308}"/>
              </a:ext>
            </a:extLst>
          </p:cNvPr>
          <p:cNvSpPr>
            <a:spLocks noGrp="1"/>
          </p:cNvSpPr>
          <p:nvPr>
            <p:ph type="title"/>
          </p:nvPr>
        </p:nvSpPr>
        <p:spPr>
          <a:xfrm>
            <a:off x="457200" y="704088"/>
            <a:ext cx="8305800" cy="896112"/>
          </a:xfrm>
        </p:spPr>
        <p:txBody>
          <a:bodyPr/>
          <a:lstStyle/>
          <a:p>
            <a:pPr algn="ctr"/>
            <a:r>
              <a:rPr lang="en-US" dirty="0"/>
              <a:t>Grinders</a:t>
            </a:r>
          </a:p>
        </p:txBody>
      </p:sp>
      <p:sp>
        <p:nvSpPr>
          <p:cNvPr id="6" name="Slide Number Placeholder 3"/>
          <p:cNvSpPr>
            <a:spLocks noGrp="1"/>
          </p:cNvSpPr>
          <p:nvPr>
            <p:ph type="sldNum" sz="quarter" idx="12"/>
          </p:nvPr>
        </p:nvSpPr>
        <p:spPr/>
        <p:txBody>
          <a:bodyPr/>
          <a:lstStyle/>
          <a:p>
            <a:pPr>
              <a:defRPr/>
            </a:pPr>
            <a:fld id="{DD288BE2-2649-46A1-A472-87AC1A03B46E}" type="slidenum">
              <a:rPr lang="en-US"/>
              <a:pPr>
                <a:defRPr/>
              </a:pPr>
              <a:t>21</a:t>
            </a:fld>
            <a:endParaRPr lang="en-US"/>
          </a:p>
        </p:txBody>
      </p:sp>
      <p:pic>
        <p:nvPicPr>
          <p:cNvPr id="24579" name="Picture 5" descr="supersh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932" y="76200"/>
            <a:ext cx="1423200"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descr="SS8000-Interi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23" y="4425537"/>
            <a:ext cx="2214418"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9" descr="SS8WPIPE-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941" y="2286000"/>
            <a:ext cx="5789452" cy="245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BE8C-BA2B-4A22-B667-B0D2CBD83D84}"/>
              </a:ext>
            </a:extLst>
          </p:cNvPr>
          <p:cNvSpPr>
            <a:spLocks noGrp="1"/>
          </p:cNvSpPr>
          <p:nvPr>
            <p:ph type="title"/>
          </p:nvPr>
        </p:nvSpPr>
        <p:spPr>
          <a:xfrm>
            <a:off x="457200" y="704088"/>
            <a:ext cx="8305800" cy="743712"/>
          </a:xfrm>
        </p:spPr>
        <p:txBody>
          <a:bodyPr>
            <a:normAutofit fontScale="90000"/>
          </a:bodyPr>
          <a:lstStyle/>
          <a:p>
            <a:pPr algn="ctr"/>
            <a:r>
              <a:rPr lang="en-US" dirty="0">
                <a:latin typeface="Arial" panose="020B0604020202020204" pitchFamily="34" charset="0"/>
                <a:cs typeface="Arial" panose="020B0604020202020204" pitchFamily="34" charset="0"/>
              </a:rPr>
              <a:t>Grit Chamber</a:t>
            </a:r>
          </a:p>
        </p:txBody>
      </p:sp>
      <p:sp>
        <p:nvSpPr>
          <p:cNvPr id="4" name="Slide Number Placeholder 3"/>
          <p:cNvSpPr>
            <a:spLocks noGrp="1"/>
          </p:cNvSpPr>
          <p:nvPr>
            <p:ph type="sldNum" sz="quarter" idx="12"/>
          </p:nvPr>
        </p:nvSpPr>
        <p:spPr/>
        <p:txBody>
          <a:bodyPr/>
          <a:lstStyle/>
          <a:p>
            <a:pPr>
              <a:defRPr/>
            </a:pPr>
            <a:fld id="{EA9D2FDE-AF71-42C8-8CFE-87A721D33C20}" type="slidenum">
              <a:rPr lang="en-US"/>
              <a:pPr>
                <a:defRPr/>
              </a:pPr>
              <a:t>22</a:t>
            </a:fld>
            <a:endParaRPr lang="en-US"/>
          </a:p>
        </p:txBody>
      </p:sp>
      <p:pic>
        <p:nvPicPr>
          <p:cNvPr id="25603" name="Picture 7" descr="PUE-0203-12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46237"/>
            <a:ext cx="628015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457200" y="704850"/>
            <a:ext cx="8229600" cy="895350"/>
          </a:xfrm>
        </p:spPr>
        <p:txBody>
          <a:bodyPr/>
          <a:lstStyle/>
          <a:p>
            <a:pPr eaLnBrk="1" hangingPunct="1"/>
            <a:r>
              <a:rPr lang="en-US" altLang="en-US" dirty="0"/>
              <a:t>Other Ways to remove grit</a:t>
            </a:r>
          </a:p>
        </p:txBody>
      </p:sp>
      <p:sp>
        <p:nvSpPr>
          <p:cNvPr id="26627" name="Content Placeholder 3"/>
          <p:cNvSpPr>
            <a:spLocks noGrp="1"/>
          </p:cNvSpPr>
          <p:nvPr>
            <p:ph idx="1"/>
          </p:nvPr>
        </p:nvSpPr>
        <p:spPr>
          <a:xfrm>
            <a:off x="457200" y="1935163"/>
            <a:ext cx="8229600" cy="4786312"/>
          </a:xfrm>
        </p:spPr>
        <p:txBody>
          <a:bodyPr/>
          <a:lstStyle/>
          <a:p>
            <a:pPr marL="0" indent="0" eaLnBrk="1" hangingPunct="1">
              <a:buNone/>
            </a:pPr>
            <a:endParaRPr lang="en-US" altLang="en-US" dirty="0"/>
          </a:p>
          <a:p>
            <a:pPr marL="0" indent="0" eaLnBrk="1" hangingPunct="1">
              <a:buNone/>
            </a:pPr>
            <a:r>
              <a:rPr lang="en-US" altLang="en-US" dirty="0"/>
              <a:t>Removal in primary clarifier</a:t>
            </a:r>
          </a:p>
          <a:p>
            <a:pPr marL="0" indent="0" eaLnBrk="1" hangingPunct="1">
              <a:buNone/>
            </a:pPr>
            <a:endParaRPr lang="en-US" altLang="en-US" dirty="0"/>
          </a:p>
          <a:p>
            <a:pPr marL="0" indent="0" eaLnBrk="1" hangingPunct="1">
              <a:buNone/>
            </a:pPr>
            <a:r>
              <a:rPr lang="en-US" altLang="en-US" dirty="0"/>
              <a:t>Aerated units w/ hopper bottoms</a:t>
            </a:r>
          </a:p>
          <a:p>
            <a:pPr marL="0" indent="0" eaLnBrk="1" hangingPunct="1">
              <a:buNone/>
            </a:pPr>
            <a:endParaRPr lang="en-US" altLang="en-US" dirty="0"/>
          </a:p>
          <a:p>
            <a:pPr marL="0" indent="0" eaLnBrk="1" hangingPunct="1">
              <a:buNone/>
            </a:pPr>
            <a:r>
              <a:rPr lang="en-US" altLang="en-US" dirty="0"/>
              <a:t>Forced vortex tanks (proprietary)</a:t>
            </a:r>
          </a:p>
        </p:txBody>
      </p:sp>
      <p:sp>
        <p:nvSpPr>
          <p:cNvPr id="2" name="Slide Number Placeholder 1"/>
          <p:cNvSpPr>
            <a:spLocks noGrp="1"/>
          </p:cNvSpPr>
          <p:nvPr>
            <p:ph type="sldNum" sz="quarter" idx="12"/>
          </p:nvPr>
        </p:nvSpPr>
        <p:spPr/>
        <p:txBody>
          <a:bodyPr/>
          <a:lstStyle/>
          <a:p>
            <a:pPr>
              <a:defRPr/>
            </a:pPr>
            <a:fld id="{16B09EC1-4A77-4221-8CA1-2EFFAB333197}"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Grit Removal Trivia</a:t>
            </a:r>
          </a:p>
        </p:txBody>
      </p:sp>
      <p:sp>
        <p:nvSpPr>
          <p:cNvPr id="3" name="Content Placeholder 2"/>
          <p:cNvSpPr>
            <a:spLocks noGrp="1"/>
          </p:cNvSpPr>
          <p:nvPr>
            <p:ph idx="1"/>
          </p:nvPr>
        </p:nvSpPr>
        <p:spPr/>
        <p:txBody>
          <a:bodyPr/>
          <a:lstStyle/>
          <a:p>
            <a:pPr marL="0" indent="0">
              <a:buNone/>
            </a:pPr>
            <a:endParaRPr lang="en-US" b="1" dirty="0"/>
          </a:p>
          <a:p>
            <a:pPr marL="0" indent="0">
              <a:buNone/>
            </a:pPr>
            <a:r>
              <a:rPr lang="en-US" b="1" dirty="0"/>
              <a:t>The recommended velocity of a properly operated grit removal system is 1 foot per second.</a:t>
            </a:r>
          </a:p>
          <a:p>
            <a:endParaRPr lang="en-US" dirty="0"/>
          </a:p>
          <a:p>
            <a:pPr marL="0" indent="0">
              <a:buNone/>
            </a:pPr>
            <a:r>
              <a:rPr lang="en-US" dirty="0"/>
              <a:t>This velocity allows the grit to settle but the majority of the organics to remain suspended.  </a:t>
            </a:r>
          </a:p>
        </p:txBody>
      </p:sp>
      <p:sp>
        <p:nvSpPr>
          <p:cNvPr id="4" name="Slide Number Placeholder 3"/>
          <p:cNvSpPr>
            <a:spLocks noGrp="1"/>
          </p:cNvSpPr>
          <p:nvPr>
            <p:ph type="sldNum" sz="quarter" idx="12"/>
          </p:nvPr>
        </p:nvSpPr>
        <p:spPr/>
        <p:txBody>
          <a:bodyPr/>
          <a:lstStyle/>
          <a:p>
            <a:pPr>
              <a:defRPr/>
            </a:pPr>
            <a:fld id="{C8A8E567-A8E2-43D1-B694-95649626767F}" type="slidenum">
              <a:rPr lang="en-US" smtClean="0"/>
              <a:pPr>
                <a:defRPr/>
              </a:pPr>
              <a:t>24</a:t>
            </a:fld>
            <a:endParaRPr lang="en-US"/>
          </a:p>
        </p:txBody>
      </p:sp>
    </p:spTree>
    <p:extLst>
      <p:ext uri="{BB962C8B-B14F-4D97-AF65-F5344CB8AC3E}">
        <p14:creationId xmlns:p14="http://schemas.microsoft.com/office/powerpoint/2010/main" val="1844538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a:t>Clarifiers </a:t>
            </a:r>
            <a:br>
              <a:rPr lang="en-US" sz="4000"/>
            </a:br>
            <a:r>
              <a:rPr lang="en-US" sz="4000"/>
              <a:t>(settling/sedimentation tanks)</a:t>
            </a:r>
          </a:p>
        </p:txBody>
      </p:sp>
      <p:sp>
        <p:nvSpPr>
          <p:cNvPr id="27651" name="Rectangle 3"/>
          <p:cNvSpPr>
            <a:spLocks noGrp="1" noChangeArrowheads="1"/>
          </p:cNvSpPr>
          <p:nvPr>
            <p:ph idx="1"/>
          </p:nvPr>
        </p:nvSpPr>
        <p:spPr/>
        <p:txBody>
          <a:bodyPr/>
          <a:lstStyle/>
          <a:p>
            <a:pPr marL="0" indent="0" eaLnBrk="1" hangingPunct="1">
              <a:buNone/>
            </a:pPr>
            <a:endParaRPr lang="en-US" altLang="en-US" dirty="0"/>
          </a:p>
          <a:p>
            <a:pPr marL="0" indent="0" eaLnBrk="1" hangingPunct="1">
              <a:buNone/>
            </a:pPr>
            <a:r>
              <a:rPr lang="en-US" altLang="en-US" dirty="0"/>
              <a:t>Primary (before biological treatment)</a:t>
            </a:r>
          </a:p>
          <a:p>
            <a:pPr marL="0" indent="0" eaLnBrk="1" hangingPunct="1">
              <a:buNone/>
            </a:pPr>
            <a:endParaRPr lang="en-US" altLang="en-US" dirty="0"/>
          </a:p>
          <a:p>
            <a:pPr marL="0" indent="0" eaLnBrk="1" hangingPunct="1">
              <a:buNone/>
            </a:pPr>
            <a:endParaRPr lang="en-US" altLang="en-US" dirty="0"/>
          </a:p>
          <a:p>
            <a:pPr marL="0" indent="0" eaLnBrk="1" hangingPunct="1">
              <a:buNone/>
            </a:pPr>
            <a:r>
              <a:rPr lang="en-US" altLang="en-US" dirty="0"/>
              <a:t>Intermediate (in between biological treatments)</a:t>
            </a:r>
          </a:p>
          <a:p>
            <a:pPr marL="0" indent="0" eaLnBrk="1" hangingPunct="1">
              <a:buNone/>
            </a:pPr>
            <a:endParaRPr lang="en-US" altLang="en-US" dirty="0"/>
          </a:p>
          <a:p>
            <a:pPr marL="0" indent="0" eaLnBrk="1" hangingPunct="1">
              <a:buNone/>
            </a:pPr>
            <a:endParaRPr lang="en-US" altLang="en-US" dirty="0"/>
          </a:p>
          <a:p>
            <a:pPr marL="0" indent="0" eaLnBrk="1" hangingPunct="1">
              <a:buNone/>
            </a:pPr>
            <a:r>
              <a:rPr lang="en-US" altLang="en-US" dirty="0"/>
              <a:t>Final (following biological treatment)</a:t>
            </a:r>
          </a:p>
        </p:txBody>
      </p:sp>
      <p:sp>
        <p:nvSpPr>
          <p:cNvPr id="4" name="Slide Number Placeholder 5"/>
          <p:cNvSpPr>
            <a:spLocks noGrp="1"/>
          </p:cNvSpPr>
          <p:nvPr>
            <p:ph type="sldNum" sz="quarter" idx="12"/>
          </p:nvPr>
        </p:nvSpPr>
        <p:spPr/>
        <p:txBody>
          <a:bodyPr/>
          <a:lstStyle/>
          <a:p>
            <a:pPr>
              <a:defRPr/>
            </a:pPr>
            <a:fld id="{B945FEA1-D1EC-4F12-946B-D966AA035466}" type="slidenum">
              <a:rPr lang="en-US"/>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864E8-0DB9-48E9-93BF-3887C8FFFA28}"/>
              </a:ext>
            </a:extLst>
          </p:cNvPr>
          <p:cNvSpPr>
            <a:spLocks noGrp="1"/>
          </p:cNvSpPr>
          <p:nvPr>
            <p:ph type="title"/>
          </p:nvPr>
        </p:nvSpPr>
        <p:spPr>
          <a:xfrm>
            <a:off x="457200" y="704088"/>
            <a:ext cx="8305800" cy="819912"/>
          </a:xfrm>
        </p:spPr>
        <p:txBody>
          <a:bodyPr/>
          <a:lstStyle/>
          <a:p>
            <a:r>
              <a:rPr lang="en-US" dirty="0">
                <a:latin typeface="Arial" panose="020B0604020202020204" pitchFamily="34" charset="0"/>
                <a:cs typeface="Arial" panose="020B0604020202020204" pitchFamily="34" charset="0"/>
              </a:rPr>
              <a:t>Primary Clarifier Schematic</a:t>
            </a:r>
          </a:p>
        </p:txBody>
      </p:sp>
      <p:sp>
        <p:nvSpPr>
          <p:cNvPr id="4" name="Slide Number Placeholder 3"/>
          <p:cNvSpPr>
            <a:spLocks noGrp="1"/>
          </p:cNvSpPr>
          <p:nvPr>
            <p:ph type="sldNum" sz="quarter" idx="12"/>
          </p:nvPr>
        </p:nvSpPr>
        <p:spPr/>
        <p:txBody>
          <a:bodyPr/>
          <a:lstStyle/>
          <a:p>
            <a:pPr>
              <a:defRPr/>
            </a:pPr>
            <a:fld id="{A68F0EF6-B6E4-43C7-9983-81B8469C6E1C}" type="slidenum">
              <a:rPr lang="en-US"/>
              <a:pPr>
                <a:defRPr/>
              </a:pPr>
              <a:t>26</a:t>
            </a:fld>
            <a:endParaRPr lang="en-US"/>
          </a:p>
        </p:txBody>
      </p:sp>
      <p:pic>
        <p:nvPicPr>
          <p:cNvPr id="28675" name="Picture 5" descr="Pclarifi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315200" cy="50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7D07F7C3-5C17-40EE-AECF-B9D4007FDB7B}" type="slidenum">
              <a:rPr lang="en-US"/>
              <a:pPr>
                <a:defRPr/>
              </a:pPr>
              <a:t>27</a:t>
            </a:fld>
            <a:endParaRPr lang="en-US"/>
          </a:p>
        </p:txBody>
      </p:sp>
      <p:sp>
        <p:nvSpPr>
          <p:cNvPr id="29699" name="Rectangle 2"/>
          <p:cNvSpPr>
            <a:spLocks noGrp="1" noChangeArrowheads="1"/>
          </p:cNvSpPr>
          <p:nvPr>
            <p:ph type="title" idx="4294967295"/>
          </p:nvPr>
        </p:nvSpPr>
        <p:spPr>
          <a:xfrm>
            <a:off x="0" y="381000"/>
            <a:ext cx="8229600" cy="1371600"/>
          </a:xfrm>
        </p:spPr>
        <p:txBody>
          <a:bodyPr/>
          <a:lstStyle/>
          <a:p>
            <a:pPr algn="ctr" eaLnBrk="1" hangingPunct="1"/>
            <a:r>
              <a:rPr lang="en-US" altLang="en-US" dirty="0"/>
              <a:t>Primary Clarifiers-Shapes</a:t>
            </a:r>
          </a:p>
        </p:txBody>
      </p:sp>
      <p:pic>
        <p:nvPicPr>
          <p:cNvPr id="29700" name="Picture 5" descr="Primary Clarifier Po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2857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prim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1242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8"/>
          <p:cNvSpPr>
            <a:spLocks noChangeArrowheads="1"/>
          </p:cNvSpPr>
          <p:nvPr/>
        </p:nvSpPr>
        <p:spPr bwMode="auto">
          <a:xfrm>
            <a:off x="3429000" y="6019800"/>
            <a:ext cx="5503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b="1" dirty="0">
                <a:hlinkClick r:id="rId6"/>
              </a:rPr>
              <a:t>www.cityofweirton.com/ </a:t>
            </a:r>
            <a:r>
              <a:rPr lang="en-US" altLang="en-US" b="1" dirty="0" err="1">
                <a:hlinkClick r:id="rId6"/>
              </a:rPr>
              <a:t>wsb</a:t>
            </a:r>
            <a:r>
              <a:rPr lang="en-US" altLang="en-US" b="1" dirty="0">
                <a:hlinkClick r:id="rId6"/>
              </a:rPr>
              <a:t>/treatment.htm</a:t>
            </a:r>
            <a:r>
              <a:rPr lang="en-US" altLang="en-US" dirty="0"/>
              <a:t> </a:t>
            </a:r>
          </a:p>
        </p:txBody>
      </p:sp>
      <p:sp>
        <p:nvSpPr>
          <p:cNvPr id="29703" name="Text Box 9"/>
          <p:cNvSpPr txBox="1">
            <a:spLocks noChangeArrowheads="1"/>
          </p:cNvSpPr>
          <p:nvPr/>
        </p:nvSpPr>
        <p:spPr bwMode="auto">
          <a:xfrm>
            <a:off x="1219200" y="4191000"/>
            <a:ext cx="1968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t>www.nwlink.com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FFCB-AE78-4ECD-86E9-9D119BD163C1}"/>
              </a:ext>
            </a:extLst>
          </p:cNvPr>
          <p:cNvSpPr>
            <a:spLocks noGrp="1"/>
          </p:cNvSpPr>
          <p:nvPr>
            <p:ph type="title"/>
          </p:nvPr>
        </p:nvSpPr>
        <p:spPr>
          <a:xfrm>
            <a:off x="457200" y="533400"/>
            <a:ext cx="8305800" cy="685800"/>
          </a:xfrm>
        </p:spPr>
        <p:txBody>
          <a:bodyPr>
            <a:normAutofit fontScale="90000"/>
          </a:bodyPr>
          <a:lstStyle/>
          <a:p>
            <a:pPr algn="ctr"/>
            <a:r>
              <a:rPr lang="en-US" dirty="0">
                <a:latin typeface="Arial" panose="020B0604020202020204" pitchFamily="34" charset="0"/>
                <a:cs typeface="Arial" panose="020B0604020202020204" pitchFamily="34" charset="0"/>
              </a:rPr>
              <a:t>Primary Clarifier-Construction</a:t>
            </a:r>
          </a:p>
        </p:txBody>
      </p:sp>
      <p:sp>
        <p:nvSpPr>
          <p:cNvPr id="4" name="Slide Number Placeholder 3"/>
          <p:cNvSpPr>
            <a:spLocks noGrp="1"/>
          </p:cNvSpPr>
          <p:nvPr>
            <p:ph type="sldNum" sz="quarter" idx="12"/>
          </p:nvPr>
        </p:nvSpPr>
        <p:spPr/>
        <p:txBody>
          <a:bodyPr/>
          <a:lstStyle/>
          <a:p>
            <a:pPr>
              <a:defRPr/>
            </a:pPr>
            <a:fld id="{5640B6B7-3121-462A-9E05-AE8762909FF0}" type="slidenum">
              <a:rPr lang="en-US"/>
              <a:pPr>
                <a:defRPr/>
              </a:pPr>
              <a:t>28</a:t>
            </a:fld>
            <a:endParaRPr lang="en-US"/>
          </a:p>
        </p:txBody>
      </p:sp>
      <p:pic>
        <p:nvPicPr>
          <p:cNvPr id="30723" name="Picture 5" descr="Paris_final_clarif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060" y="1381125"/>
            <a:ext cx="6390877"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0101E3-1D67-4A62-8106-80634AE536F1}"/>
              </a:ext>
            </a:extLst>
          </p:cNvPr>
          <p:cNvSpPr>
            <a:spLocks noGrp="1"/>
          </p:cNvSpPr>
          <p:nvPr>
            <p:ph type="title"/>
          </p:nvPr>
        </p:nvSpPr>
        <p:spPr>
          <a:xfrm>
            <a:off x="457200" y="704088"/>
            <a:ext cx="8305800" cy="667512"/>
          </a:xfrm>
        </p:spPr>
        <p:txBody>
          <a:bodyPr>
            <a:noAutofit/>
          </a:bodyPr>
          <a:lstStyle/>
          <a:p>
            <a:r>
              <a:rPr lang="en-US" sz="4000" dirty="0">
                <a:latin typeface="Arial" panose="020B0604020202020204" pitchFamily="34" charset="0"/>
                <a:cs typeface="Arial" panose="020B0604020202020204" pitchFamily="34" charset="0"/>
              </a:rPr>
              <a:t>Clarifier-Rendered Image and Parts</a:t>
            </a:r>
          </a:p>
        </p:txBody>
      </p:sp>
      <p:sp>
        <p:nvSpPr>
          <p:cNvPr id="2" name="Slide Number Placeholder 1">
            <a:extLst>
              <a:ext uri="{FF2B5EF4-FFF2-40B4-BE49-F238E27FC236}">
                <a16:creationId xmlns:a16="http://schemas.microsoft.com/office/drawing/2014/main" id="{FE3D7993-A54A-4B90-A86C-62F96DEE9C22}"/>
              </a:ext>
            </a:extLst>
          </p:cNvPr>
          <p:cNvSpPr>
            <a:spLocks noGrp="1"/>
          </p:cNvSpPr>
          <p:nvPr>
            <p:ph type="sldNum" sz="quarter" idx="12"/>
          </p:nvPr>
        </p:nvSpPr>
        <p:spPr/>
        <p:txBody>
          <a:bodyPr/>
          <a:lstStyle/>
          <a:p>
            <a:pPr>
              <a:defRPr/>
            </a:pPr>
            <a:fld id="{96665623-9D34-41CE-950B-920E4C94DE5A}" type="slidenum">
              <a:rPr lang="en-US" smtClean="0"/>
              <a:pPr>
                <a:defRPr/>
              </a:pPr>
              <a:t>29</a:t>
            </a:fld>
            <a:endParaRPr lang="en-US"/>
          </a:p>
        </p:txBody>
      </p:sp>
      <p:pic>
        <p:nvPicPr>
          <p:cNvPr id="3" name="Picture 2" descr="primary clarifier picture">
            <a:extLst>
              <a:ext uri="{FF2B5EF4-FFF2-40B4-BE49-F238E27FC236}">
                <a16:creationId xmlns:a16="http://schemas.microsoft.com/office/drawing/2014/main" id="{B9352517-364E-4757-AB58-0BA874B12AF1}"/>
              </a:ext>
            </a:extLst>
          </p:cNvPr>
          <p:cNvPicPr>
            <a:picLocks noChangeAspect="1"/>
          </p:cNvPicPr>
          <p:nvPr/>
        </p:nvPicPr>
        <p:blipFill>
          <a:blip r:embed="rId2"/>
          <a:stretch>
            <a:fillRect/>
          </a:stretch>
        </p:blipFill>
        <p:spPr>
          <a:xfrm>
            <a:off x="279372" y="1572968"/>
            <a:ext cx="8585255" cy="4748213"/>
          </a:xfrm>
          <a:prstGeom prst="rect">
            <a:avLst/>
          </a:prstGeom>
        </p:spPr>
      </p:pic>
    </p:spTree>
    <p:extLst>
      <p:ext uri="{BB962C8B-B14F-4D97-AF65-F5344CB8AC3E}">
        <p14:creationId xmlns:p14="http://schemas.microsoft.com/office/powerpoint/2010/main" val="389070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457200" y="704850"/>
            <a:ext cx="8229600" cy="895350"/>
          </a:xfrm>
        </p:spPr>
        <p:txBody>
          <a:bodyPr/>
          <a:lstStyle/>
          <a:p>
            <a:r>
              <a:rPr lang="en-US" altLang="en-US" dirty="0"/>
              <a:t>Designing Against Disease</a:t>
            </a:r>
          </a:p>
        </p:txBody>
      </p:sp>
      <p:sp>
        <p:nvSpPr>
          <p:cNvPr id="7171" name="Rectangle 3"/>
          <p:cNvSpPr>
            <a:spLocks noGrp="1"/>
          </p:cNvSpPr>
          <p:nvPr>
            <p:ph type="body" idx="1"/>
          </p:nvPr>
        </p:nvSpPr>
        <p:spPr>
          <a:xfrm>
            <a:off x="457200" y="1752601"/>
            <a:ext cx="8229600" cy="4572000"/>
          </a:xfrm>
        </p:spPr>
        <p:txBody>
          <a:bodyPr/>
          <a:lstStyle/>
          <a:p>
            <a:pPr marL="0" indent="0" algn="ctr">
              <a:buFont typeface="Wingdings 2" pitchFamily="18" charset="2"/>
              <a:buNone/>
              <a:defRPr/>
            </a:pPr>
            <a:r>
              <a:rPr lang="en-US" sz="1800" dirty="0">
                <a:solidFill>
                  <a:srgbClr val="00B0F0"/>
                </a:solidFill>
                <a:hlinkClick r:id="rId3">
                  <a:extLst>
                    <a:ext uri="{A12FA001-AC4F-418D-AE19-62706E023703}">
                      <ahyp:hlinkClr xmlns:ahyp="http://schemas.microsoft.com/office/drawing/2018/hyperlinkcolor" val="tx"/>
                    </a:ext>
                  </a:extLst>
                </a:hlinkClick>
              </a:rPr>
              <a:t>Designing Against Disease</a:t>
            </a:r>
            <a:endParaRPr lang="en-US" sz="1800" dirty="0">
              <a:solidFill>
                <a:srgbClr val="00B0F0"/>
              </a:solidFill>
            </a:endParaRPr>
          </a:p>
          <a:p>
            <a:pPr marL="0" indent="0" algn="ctr">
              <a:buFont typeface="Wingdings 2" pitchFamily="18" charset="2"/>
              <a:buNone/>
              <a:defRPr/>
            </a:pPr>
            <a:r>
              <a:rPr lang="en-US" sz="1200" dirty="0">
                <a:solidFill>
                  <a:srgbClr val="00B0F0"/>
                </a:solidFill>
                <a:hlinkClick r:id="rId3">
                  <a:extLst>
                    <a:ext uri="{A12FA001-AC4F-418D-AE19-62706E023703}">
                      <ahyp:hlinkClr xmlns:ahyp="http://schemas.microsoft.com/office/drawing/2018/hyperlinkcolor" val="tx"/>
                    </a:ext>
                  </a:extLst>
                </a:hlinkClick>
              </a:rPr>
              <a:t>http://www.tbp.org/pubs/Features/W10Bell.pdf</a:t>
            </a:r>
            <a:r>
              <a:rPr lang="en-US" sz="1200" dirty="0">
                <a:solidFill>
                  <a:srgbClr val="00B0F0"/>
                </a:solidFill>
              </a:rPr>
              <a:t>  </a:t>
            </a:r>
          </a:p>
          <a:p>
            <a:pPr marL="0" indent="0">
              <a:buNone/>
              <a:defRPr/>
            </a:pPr>
            <a:endParaRPr lang="en-US" sz="1800" dirty="0"/>
          </a:p>
          <a:p>
            <a:pPr marL="0" indent="0">
              <a:buNone/>
              <a:defRPr/>
            </a:pPr>
            <a:r>
              <a:rPr lang="en-US" sz="1800" dirty="0"/>
              <a:t>Who graduated at age 15 from Dartmouth Thayer’s School of Engineering? </a:t>
            </a:r>
          </a:p>
          <a:p>
            <a:pPr marL="0" indent="0">
              <a:buNone/>
              <a:defRPr/>
            </a:pPr>
            <a:r>
              <a:rPr lang="en-US" sz="1800" dirty="0">
                <a:solidFill>
                  <a:srgbClr val="00B0F0"/>
                </a:solidFill>
              </a:rPr>
              <a:t>Allen Hazen (1869-1930)</a:t>
            </a:r>
            <a:endParaRPr lang="en-US" sz="1800" dirty="0"/>
          </a:p>
          <a:p>
            <a:pPr marL="0" indent="0">
              <a:buNone/>
              <a:defRPr/>
            </a:pPr>
            <a:r>
              <a:rPr lang="en-US" sz="1800" dirty="0"/>
              <a:t>Slow sand filtration clarifies water.  What else does it do? </a:t>
            </a:r>
          </a:p>
          <a:p>
            <a:pPr marL="0" indent="0">
              <a:buNone/>
              <a:defRPr/>
            </a:pPr>
            <a:r>
              <a:rPr lang="en-US" sz="1800" dirty="0">
                <a:solidFill>
                  <a:srgbClr val="00B0F0"/>
                </a:solidFill>
              </a:rPr>
              <a:t>Removes 99% of bacteria</a:t>
            </a:r>
          </a:p>
          <a:p>
            <a:pPr marL="0" indent="0">
              <a:buNone/>
              <a:defRPr/>
            </a:pPr>
            <a:r>
              <a:rPr lang="en-US" sz="1800" dirty="0"/>
              <a:t>What two design qualities are used to determine a material for filtration?</a:t>
            </a:r>
          </a:p>
          <a:p>
            <a:pPr marL="0" indent="0">
              <a:buNone/>
              <a:defRPr/>
            </a:pPr>
            <a:r>
              <a:rPr lang="en-US" sz="1800" dirty="0">
                <a:solidFill>
                  <a:srgbClr val="00B0F0"/>
                </a:solidFill>
              </a:rPr>
              <a:t>Effective size and uniformity coefficient</a:t>
            </a:r>
          </a:p>
          <a:p>
            <a:pPr marL="0" indent="0">
              <a:buNone/>
              <a:defRPr/>
            </a:pPr>
            <a:r>
              <a:rPr lang="en-US" sz="1800" dirty="0"/>
              <a:t>What percentage of the population in Chicago probably contracted typhoid in 1890-1892?</a:t>
            </a:r>
          </a:p>
          <a:p>
            <a:pPr marL="0" indent="0">
              <a:buNone/>
              <a:defRPr/>
            </a:pPr>
            <a:r>
              <a:rPr lang="en-US" sz="1800" dirty="0">
                <a:solidFill>
                  <a:srgbClr val="00B0F0"/>
                </a:solidFill>
              </a:rPr>
              <a:t>5%</a:t>
            </a:r>
          </a:p>
          <a:p>
            <a:pPr>
              <a:buFont typeface="Wingdings 2" pitchFamily="18" charset="2"/>
              <a:buNone/>
              <a:defRPr/>
            </a:pPr>
            <a:r>
              <a:rPr lang="en-US" sz="1800" dirty="0"/>
              <a:t>Who is considered the father of sanitary engineering in America?</a:t>
            </a:r>
          </a:p>
          <a:p>
            <a:pPr>
              <a:buFont typeface="Wingdings 2" pitchFamily="18" charset="2"/>
              <a:buNone/>
              <a:defRPr/>
            </a:pPr>
            <a:r>
              <a:rPr lang="en-US" sz="1800" dirty="0">
                <a:solidFill>
                  <a:srgbClr val="00B0F0"/>
                </a:solidFill>
              </a:rPr>
              <a:t>Hiram Mills (1836-1921)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04850"/>
            <a:ext cx="8229600" cy="971550"/>
          </a:xfrm>
        </p:spPr>
        <p:txBody>
          <a:bodyPr/>
          <a:lstStyle/>
          <a:p>
            <a:pPr eaLnBrk="1" hangingPunct="1"/>
            <a:r>
              <a:rPr lang="en-US" altLang="en-US" sz="4000" dirty="0">
                <a:latin typeface="Arial" panose="020B0604020202020204" pitchFamily="34" charset="0"/>
                <a:cs typeface="Arial" panose="020B0604020202020204" pitchFamily="34" charset="0"/>
              </a:rPr>
              <a:t>Design Criteria for Primary Clarifiers</a:t>
            </a:r>
          </a:p>
        </p:txBody>
      </p:sp>
      <p:sp>
        <p:nvSpPr>
          <p:cNvPr id="31747" name="Rectangle 3"/>
          <p:cNvSpPr>
            <a:spLocks noGrp="1" noChangeArrowheads="1"/>
          </p:cNvSpPr>
          <p:nvPr>
            <p:ph idx="1"/>
          </p:nvPr>
        </p:nvSpPr>
        <p:spPr/>
        <p:txBody>
          <a:bodyPr/>
          <a:lstStyle/>
          <a:p>
            <a:pPr marL="0" indent="0" eaLnBrk="1" hangingPunct="1">
              <a:buNone/>
            </a:pPr>
            <a:r>
              <a:rPr lang="en-US" altLang="en-US" dirty="0">
                <a:latin typeface="Arial" panose="020B0604020202020204" pitchFamily="34" charset="0"/>
                <a:cs typeface="Arial" panose="020B0604020202020204" pitchFamily="34" charset="0"/>
              </a:rPr>
              <a:t>See my website-bottom of 450 schedule)</a:t>
            </a:r>
          </a:p>
          <a:p>
            <a:pPr lvl="1" eaLnBrk="1" hangingPunct="1"/>
            <a:r>
              <a:rPr lang="en-US" altLang="en-US" dirty="0">
                <a:latin typeface="Arial" panose="020B0604020202020204" pitchFamily="34" charset="0"/>
                <a:cs typeface="Arial" panose="020B0604020202020204" pitchFamily="34" charset="0"/>
              </a:rPr>
              <a:t>Overflow rates</a:t>
            </a:r>
          </a:p>
          <a:p>
            <a:pPr lvl="1" eaLnBrk="1" hangingPunct="1"/>
            <a:r>
              <a:rPr lang="en-US" altLang="en-US" dirty="0">
                <a:latin typeface="Arial" panose="020B0604020202020204" pitchFamily="34" charset="0"/>
                <a:cs typeface="Arial" panose="020B0604020202020204" pitchFamily="34" charset="0"/>
              </a:rPr>
              <a:t>Side water depth</a:t>
            </a:r>
          </a:p>
          <a:p>
            <a:pPr lvl="1" eaLnBrk="1" hangingPunct="1"/>
            <a:r>
              <a:rPr lang="en-US" altLang="en-US" dirty="0">
                <a:latin typeface="Arial" panose="020B0604020202020204" pitchFamily="34" charset="0"/>
                <a:cs typeface="Arial" panose="020B0604020202020204" pitchFamily="34" charset="0"/>
              </a:rPr>
              <a:t>Weir loading</a:t>
            </a:r>
          </a:p>
          <a:p>
            <a:pPr lvl="1" eaLnBrk="1" hangingPunct="1"/>
            <a:r>
              <a:rPr lang="en-US" altLang="en-US" dirty="0">
                <a:latin typeface="Arial" panose="020B0604020202020204" pitchFamily="34" charset="0"/>
                <a:cs typeface="Arial" panose="020B0604020202020204" pitchFamily="34" charset="0"/>
              </a:rPr>
              <a:t>Notes:  Includes EPA standards and “</a:t>
            </a:r>
            <a:r>
              <a:rPr lang="en-US" altLang="en-US" i="1" dirty="0">
                <a:latin typeface="Arial" panose="020B0604020202020204" pitchFamily="34" charset="0"/>
                <a:cs typeface="Arial" panose="020B0604020202020204" pitchFamily="34" charset="0"/>
              </a:rPr>
              <a:t>Standards”</a:t>
            </a:r>
            <a:r>
              <a:rPr lang="en-US" altLang="en-US" dirty="0">
                <a:latin typeface="Arial" panose="020B0604020202020204" pitchFamily="34" charset="0"/>
                <a:cs typeface="Arial" panose="020B0604020202020204" pitchFamily="34" charset="0"/>
              </a:rPr>
              <a:t> based on a report of the WW Committee of the Great Lakes</a:t>
            </a:r>
          </a:p>
          <a:p>
            <a:pPr lvl="1" eaLnBrk="1" hangingPunct="1"/>
            <a:r>
              <a:rPr lang="en-US" altLang="en-US" dirty="0">
                <a:latin typeface="Arial" panose="020B0604020202020204" pitchFamily="34" charset="0"/>
                <a:cs typeface="Arial" panose="020B0604020202020204" pitchFamily="34" charset="0"/>
              </a:rPr>
              <a:t>Note:  Secondary solids --- activated sludge solids are returned to the primary for removal with primary solids</a:t>
            </a:r>
          </a:p>
        </p:txBody>
      </p:sp>
      <p:sp>
        <p:nvSpPr>
          <p:cNvPr id="4" name="Slide Number Placeholder 5"/>
          <p:cNvSpPr>
            <a:spLocks noGrp="1"/>
          </p:cNvSpPr>
          <p:nvPr>
            <p:ph type="sldNum" sz="quarter" idx="12"/>
          </p:nvPr>
        </p:nvSpPr>
        <p:spPr/>
        <p:txBody>
          <a:bodyPr/>
          <a:lstStyle/>
          <a:p>
            <a:pPr>
              <a:defRPr/>
            </a:pPr>
            <a:fld id="{84A477C8-31AD-4062-9B50-E1C9E57A27E1}" type="slidenum">
              <a:rPr lang="en-US"/>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ln>
            <a:miter lim="800000"/>
            <a:headEnd/>
            <a:tailEnd/>
          </a:ln>
          <a:extLst/>
        </p:spPr>
        <p:txBody>
          <a:bodyPr/>
          <a:lstStyle/>
          <a:p>
            <a:pPr eaLnBrk="1" fontAlgn="auto" hangingPunct="1">
              <a:spcAft>
                <a:spcPts val="0"/>
              </a:spcAft>
              <a:defRPr/>
            </a:pPr>
            <a:r>
              <a:rPr lang="en-US" dirty="0">
                <a:latin typeface="Arial" panose="020B0604020202020204" pitchFamily="34" charset="0"/>
                <a:cs typeface="Arial" panose="020B0604020202020204" pitchFamily="34" charset="0"/>
              </a:rPr>
              <a:t>Primary Clarifier Example</a:t>
            </a:r>
          </a:p>
        </p:txBody>
      </p:sp>
      <p:sp>
        <p:nvSpPr>
          <p:cNvPr id="32771" name="Rectangle 4"/>
          <p:cNvSpPr>
            <a:spLocks noGrp="1" noChangeArrowheads="1"/>
          </p:cNvSpPr>
          <p:nvPr>
            <p:ph type="subTitle" idx="1"/>
          </p:nvPr>
        </p:nvSpPr>
        <p:spPr>
          <a:xfrm>
            <a:off x="533400" y="3228975"/>
            <a:ext cx="7854950" cy="1752600"/>
          </a:xfrm>
        </p:spPr>
        <p:txBody>
          <a:bodyPr/>
          <a:lstStyle/>
          <a:p>
            <a:pPr marR="0" eaLnBrk="1" hangingPunct="1"/>
            <a:endParaRPr lang="en-US" altLang="en-US" dirty="0"/>
          </a:p>
        </p:txBody>
      </p:sp>
      <p:sp>
        <p:nvSpPr>
          <p:cNvPr id="4" name="Rectangle 6"/>
          <p:cNvSpPr>
            <a:spLocks noGrp="1" noChangeArrowheads="1"/>
          </p:cNvSpPr>
          <p:nvPr>
            <p:ph type="sldNum" sz="quarter" idx="12"/>
          </p:nvPr>
        </p:nvSpPr>
        <p:spPr/>
        <p:txBody>
          <a:bodyPr/>
          <a:lstStyle/>
          <a:p>
            <a:pPr>
              <a:defRPr/>
            </a:pPr>
            <a:fld id="{96AEB908-4C74-426A-AA4B-63836B4DE5DE}" type="slidenum">
              <a:rPr lang="en-US"/>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143000"/>
            <a:ext cx="8229600" cy="685800"/>
          </a:xfrm>
        </p:spPr>
        <p:txBody>
          <a:bodyPr/>
          <a:lstStyle/>
          <a:p>
            <a:pPr eaLnBrk="1" hangingPunct="1"/>
            <a:r>
              <a:rPr lang="en-US" altLang="en-US" sz="4600" dirty="0">
                <a:latin typeface="Arial" panose="020B0604020202020204" pitchFamily="34" charset="0"/>
                <a:cs typeface="Arial" panose="020B0604020202020204" pitchFamily="34" charset="0"/>
              </a:rPr>
              <a:t>Description</a:t>
            </a:r>
          </a:p>
        </p:txBody>
      </p:sp>
      <p:sp>
        <p:nvSpPr>
          <p:cNvPr id="33795" name="Rectangle 3"/>
          <p:cNvSpPr>
            <a:spLocks noGrp="1" noChangeArrowheads="1"/>
          </p:cNvSpPr>
          <p:nvPr>
            <p:ph idx="1"/>
          </p:nvPr>
        </p:nvSpPr>
        <p:spPr/>
        <p:txBody>
          <a:bodyPr/>
          <a:lstStyle/>
          <a:p>
            <a:pPr marL="0" indent="0" eaLnBrk="1" hangingPunct="1">
              <a:lnSpc>
                <a:spcPct val="90000"/>
              </a:lnSpc>
              <a:buNone/>
            </a:pPr>
            <a:endParaRPr lang="en-US" altLang="en-US" sz="2800" dirty="0"/>
          </a:p>
          <a:p>
            <a:pPr marL="0" indent="0" eaLnBrk="1" hangingPunct="1">
              <a:lnSpc>
                <a:spcPct val="90000"/>
              </a:lnSpc>
              <a:buNone/>
            </a:pPr>
            <a:r>
              <a:rPr lang="en-US" altLang="en-US" sz="2800" dirty="0">
                <a:latin typeface="Arial" panose="020B0604020202020204" pitchFamily="34" charset="0"/>
                <a:cs typeface="Arial" panose="020B0604020202020204" pitchFamily="34" charset="0"/>
              </a:rPr>
              <a:t>Two primary settling tanks are 95 </a:t>
            </a:r>
            <a:r>
              <a:rPr lang="en-US" altLang="en-US" sz="2800" dirty="0" err="1">
                <a:latin typeface="Arial" panose="020B0604020202020204" pitchFamily="34" charset="0"/>
                <a:cs typeface="Arial" panose="020B0604020202020204" pitchFamily="34" charset="0"/>
              </a:rPr>
              <a:t>ft</a:t>
            </a:r>
            <a:r>
              <a:rPr lang="en-US" altLang="en-US" sz="2800" dirty="0">
                <a:latin typeface="Arial" panose="020B0604020202020204" pitchFamily="34" charset="0"/>
                <a:cs typeface="Arial" panose="020B0604020202020204" pitchFamily="34" charset="0"/>
              </a:rPr>
              <a:t> in diameter w/ a 7’ side water depth.  Single effluent weirs are located on the peripheries of the tanks.  For an average design flow of 10.0 </a:t>
            </a:r>
            <a:r>
              <a:rPr lang="en-US" altLang="en-US" sz="2800" dirty="0" err="1">
                <a:latin typeface="Arial" panose="020B0604020202020204" pitchFamily="34" charset="0"/>
                <a:cs typeface="Arial" panose="020B0604020202020204" pitchFamily="34" charset="0"/>
              </a:rPr>
              <a:t>mgd</a:t>
            </a:r>
            <a:r>
              <a:rPr lang="en-US" altLang="en-US" sz="2800" dirty="0">
                <a:latin typeface="Arial" panose="020B0604020202020204" pitchFamily="34" charset="0"/>
                <a:cs typeface="Arial" panose="020B0604020202020204" pitchFamily="34" charset="0"/>
              </a:rPr>
              <a:t> and peak flow of 15.4 </a:t>
            </a:r>
            <a:r>
              <a:rPr lang="en-US" altLang="en-US" sz="2800" dirty="0" err="1">
                <a:latin typeface="Arial" panose="020B0604020202020204" pitchFamily="34" charset="0"/>
                <a:cs typeface="Arial" panose="020B0604020202020204" pitchFamily="34" charset="0"/>
              </a:rPr>
              <a:t>mgd</a:t>
            </a:r>
            <a:r>
              <a:rPr lang="en-US" altLang="en-US" sz="2800" dirty="0">
                <a:latin typeface="Arial" panose="020B0604020202020204" pitchFamily="34" charset="0"/>
                <a:cs typeface="Arial" panose="020B0604020202020204" pitchFamily="34" charset="0"/>
              </a:rPr>
              <a:t> calculate the overflow rate, detention time and weir loading</a:t>
            </a:r>
            <a:endParaRPr lang="en-US" altLang="en-US" dirty="0">
              <a:latin typeface="Arial" panose="020B0604020202020204" pitchFamily="34" charset="0"/>
              <a:cs typeface="Arial" panose="020B0604020202020204" pitchFamily="34" charset="0"/>
            </a:endParaRPr>
          </a:p>
          <a:p>
            <a:pPr eaLnBrk="1" hangingPunct="1">
              <a:lnSpc>
                <a:spcPct val="90000"/>
              </a:lnSpc>
              <a:buFont typeface="Wingdings 2" pitchFamily="18" charset="2"/>
              <a:buNone/>
            </a:pPr>
            <a:endParaRPr lang="en-US" altLang="en-US" sz="2500" dirty="0"/>
          </a:p>
        </p:txBody>
      </p:sp>
      <p:sp>
        <p:nvSpPr>
          <p:cNvPr id="4" name="Slide Number Placeholder 5"/>
          <p:cNvSpPr>
            <a:spLocks noGrp="1"/>
          </p:cNvSpPr>
          <p:nvPr>
            <p:ph type="sldNum" sz="quarter" idx="12"/>
          </p:nvPr>
        </p:nvSpPr>
        <p:spPr/>
        <p:txBody>
          <a:bodyPr/>
          <a:lstStyle/>
          <a:p>
            <a:pPr>
              <a:defRPr/>
            </a:pPr>
            <a:fld id="{FAC54E68-2EFB-45CE-977E-AFE6B8478E6D}" type="slidenum">
              <a:rPr lang="en-US"/>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457200" y="1143000"/>
            <a:ext cx="8229600" cy="685800"/>
          </a:xfrm>
        </p:spPr>
        <p:txBody>
          <a:bodyPr/>
          <a:lstStyle/>
          <a:p>
            <a:pPr eaLnBrk="1" hangingPunct="1"/>
            <a:r>
              <a:rPr lang="en-US" altLang="en-US" sz="4600" dirty="0"/>
              <a:t> </a:t>
            </a:r>
            <a:r>
              <a:rPr lang="en-US" altLang="en-US" sz="4600" dirty="0">
                <a:latin typeface="Arial" panose="020B0604020202020204" pitchFamily="34" charset="0"/>
                <a:cs typeface="Arial" panose="020B0604020202020204" pitchFamily="34" charset="0"/>
              </a:rPr>
              <a:t>Calculate Overflow rate</a:t>
            </a:r>
          </a:p>
        </p:txBody>
      </p:sp>
      <p:sp>
        <p:nvSpPr>
          <p:cNvPr id="34819" name="Rectangle 3"/>
          <p:cNvSpPr>
            <a:spLocks noGrp="1" noChangeArrowheads="1"/>
          </p:cNvSpPr>
          <p:nvPr>
            <p:ph idx="4294967295"/>
          </p:nvPr>
        </p:nvSpPr>
        <p:spPr/>
        <p:txBody>
          <a:bodyPr/>
          <a:lstStyle/>
          <a:p>
            <a:pPr marL="0" indent="0" eaLnBrk="1" hangingPunct="1">
              <a:lnSpc>
                <a:spcPct val="90000"/>
              </a:lnSpc>
              <a:buNone/>
            </a:pPr>
            <a:r>
              <a:rPr lang="en-US" altLang="en-US" sz="2800" dirty="0">
                <a:latin typeface="Arial" panose="020B0604020202020204" pitchFamily="34" charset="0"/>
                <a:cs typeface="Arial" panose="020B0604020202020204" pitchFamily="34" charset="0"/>
              </a:rPr>
              <a:t>Surface area of 2 tanks = 14,200 </a:t>
            </a:r>
            <a:r>
              <a:rPr lang="en-US" altLang="en-US" dirty="0">
                <a:latin typeface="Arial" panose="020B0604020202020204" pitchFamily="34" charset="0"/>
                <a:cs typeface="Arial" panose="020B0604020202020204" pitchFamily="34" charset="0"/>
              </a:rPr>
              <a:t>ft</a:t>
            </a:r>
            <a:r>
              <a:rPr lang="en-US" altLang="en-US" baseline="30000" dirty="0">
                <a:latin typeface="Arial" panose="020B0604020202020204" pitchFamily="34" charset="0"/>
                <a:cs typeface="Arial" panose="020B0604020202020204" pitchFamily="34" charset="0"/>
              </a:rPr>
              <a:t>2</a:t>
            </a:r>
            <a:endParaRPr lang="en-US" altLang="en-US" sz="2800" dirty="0">
              <a:latin typeface="Arial" panose="020B0604020202020204" pitchFamily="34" charset="0"/>
              <a:cs typeface="Arial" panose="020B0604020202020204" pitchFamily="34" charset="0"/>
            </a:endParaRPr>
          </a:p>
          <a:p>
            <a:pPr marL="0" indent="0" eaLnBrk="1" hangingPunct="1">
              <a:lnSpc>
                <a:spcPct val="90000"/>
              </a:lnSpc>
              <a:buNone/>
            </a:pPr>
            <a:r>
              <a:rPr lang="en-US" altLang="en-US" sz="2800" dirty="0">
                <a:latin typeface="Arial" panose="020B0604020202020204" pitchFamily="34" charset="0"/>
                <a:cs typeface="Arial" panose="020B0604020202020204" pitchFamily="34" charset="0"/>
              </a:rPr>
              <a:t>Volume (7’) depth=99,400 </a:t>
            </a:r>
            <a:r>
              <a:rPr lang="en-US" altLang="en-US" dirty="0">
                <a:latin typeface="Arial" panose="020B0604020202020204" pitchFamily="34" charset="0"/>
                <a:cs typeface="Arial" panose="020B0604020202020204" pitchFamily="34" charset="0"/>
              </a:rPr>
              <a:t>ft</a:t>
            </a:r>
            <a:r>
              <a:rPr lang="en-US" altLang="en-US" baseline="30000" dirty="0">
                <a:latin typeface="Arial" panose="020B0604020202020204" pitchFamily="34" charset="0"/>
                <a:cs typeface="Arial" panose="020B0604020202020204" pitchFamily="34" charset="0"/>
              </a:rPr>
              <a:t>3</a:t>
            </a:r>
            <a:r>
              <a:rPr lang="en-US" altLang="en-US" sz="2800" dirty="0">
                <a:latin typeface="Arial" panose="020B0604020202020204" pitchFamily="34" charset="0"/>
                <a:cs typeface="Arial" panose="020B0604020202020204" pitchFamily="34" charset="0"/>
              </a:rPr>
              <a:t> =0.744 million gal.</a:t>
            </a:r>
          </a:p>
          <a:p>
            <a:pPr eaLnBrk="1" hangingPunct="1">
              <a:lnSpc>
                <a:spcPct val="90000"/>
              </a:lnSpc>
              <a:buFont typeface="Wingdings 2" pitchFamily="18" charset="2"/>
              <a:buNone/>
            </a:pPr>
            <a:endParaRPr lang="en-US" altLang="en-US" sz="2800" dirty="0">
              <a:solidFill>
                <a:srgbClr val="FF3300"/>
              </a:solidFill>
              <a:latin typeface="Arial" panose="020B0604020202020204" pitchFamily="34" charset="0"/>
              <a:cs typeface="Arial" panose="020B0604020202020204" pitchFamily="34" charset="0"/>
            </a:endParaRPr>
          </a:p>
          <a:p>
            <a:pPr marL="0" indent="0" eaLnBrk="1" hangingPunct="1">
              <a:lnSpc>
                <a:spcPct val="90000"/>
              </a:lnSpc>
              <a:buNone/>
            </a:pPr>
            <a:r>
              <a:rPr lang="en-US" altLang="en-US" dirty="0">
                <a:latin typeface="Arial" panose="020B0604020202020204" pitchFamily="34" charset="0"/>
                <a:cs typeface="Arial" panose="020B0604020202020204" pitchFamily="34" charset="0"/>
              </a:rPr>
              <a:t>Overflow rate=Q/A=704 </a:t>
            </a:r>
            <a:r>
              <a:rPr lang="en-US" altLang="en-US" dirty="0" err="1">
                <a:latin typeface="Arial" panose="020B0604020202020204" pitchFamily="34" charset="0"/>
                <a:cs typeface="Arial" panose="020B0604020202020204" pitchFamily="34" charset="0"/>
              </a:rPr>
              <a:t>gpd</a:t>
            </a:r>
            <a:r>
              <a:rPr lang="en-US" altLang="en-US" dirty="0">
                <a:latin typeface="Arial" panose="020B0604020202020204" pitchFamily="34" charset="0"/>
                <a:cs typeface="Arial" panose="020B0604020202020204" pitchFamily="34" charset="0"/>
              </a:rPr>
              <a:t>/ft</a:t>
            </a:r>
            <a:r>
              <a:rPr lang="en-US" altLang="en-US" baseline="30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avg</a:t>
            </a:r>
            <a:r>
              <a:rPr lang="en-US" altLang="en-US" dirty="0">
                <a:latin typeface="Arial" panose="020B0604020202020204" pitchFamily="34" charset="0"/>
                <a:cs typeface="Arial" panose="020B0604020202020204" pitchFamily="34" charset="0"/>
              </a:rPr>
              <a:t> design flow)</a:t>
            </a:r>
          </a:p>
          <a:p>
            <a:pPr marL="0" indent="0" eaLnBrk="1" hangingPunct="1">
              <a:lnSpc>
                <a:spcPct val="90000"/>
              </a:lnSpc>
              <a:buNone/>
            </a:pPr>
            <a:r>
              <a:rPr lang="en-US" altLang="en-US" dirty="0">
                <a:latin typeface="Arial" panose="020B0604020202020204" pitchFamily="34" charset="0"/>
                <a:cs typeface="Arial" panose="020B0604020202020204" pitchFamily="34" charset="0"/>
              </a:rPr>
              <a:t>Overflow rate=1084 </a:t>
            </a:r>
            <a:r>
              <a:rPr lang="en-US" altLang="en-US" dirty="0" err="1">
                <a:latin typeface="Arial" panose="020B0604020202020204" pitchFamily="34" charset="0"/>
                <a:cs typeface="Arial" panose="020B0604020202020204" pitchFamily="34" charset="0"/>
              </a:rPr>
              <a:t>gpd</a:t>
            </a:r>
            <a:r>
              <a:rPr lang="en-US" altLang="en-US" dirty="0">
                <a:latin typeface="Arial" panose="020B0604020202020204" pitchFamily="34" charset="0"/>
                <a:cs typeface="Arial" panose="020B0604020202020204" pitchFamily="34" charset="0"/>
              </a:rPr>
              <a:t>/ft</a:t>
            </a:r>
            <a:r>
              <a:rPr lang="en-US" altLang="en-US" baseline="30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 (peak flow)</a:t>
            </a:r>
          </a:p>
          <a:p>
            <a:pPr eaLnBrk="1" hangingPunct="1">
              <a:lnSpc>
                <a:spcPct val="90000"/>
              </a:lnSpc>
              <a:buFont typeface="Wingdings 2" pitchFamily="18" charset="2"/>
              <a:buNone/>
            </a:pPr>
            <a:endParaRPr lang="en-US" altLang="en-US" dirty="0">
              <a:latin typeface="Arial" panose="020B0604020202020204" pitchFamily="34" charset="0"/>
              <a:cs typeface="Arial" panose="020B0604020202020204" pitchFamily="34" charset="0"/>
            </a:endParaRPr>
          </a:p>
          <a:p>
            <a:pPr marL="0" indent="0" eaLnBrk="1" hangingPunct="1">
              <a:lnSpc>
                <a:spcPct val="90000"/>
              </a:lnSpc>
              <a:buNone/>
            </a:pPr>
            <a:r>
              <a:rPr lang="en-US" altLang="en-US" sz="1800" dirty="0">
                <a:latin typeface="Arial" panose="020B0604020202020204" pitchFamily="34" charset="0"/>
                <a:cs typeface="Arial" panose="020B0604020202020204" pitchFamily="34" charset="0"/>
              </a:rPr>
              <a:t>Check that values are less than design </a:t>
            </a:r>
            <a:r>
              <a:rPr lang="en-US" altLang="en-US" sz="1800" dirty="0" err="1">
                <a:latin typeface="Arial" panose="020B0604020202020204" pitchFamily="34" charset="0"/>
                <a:cs typeface="Arial" panose="020B0604020202020204" pitchFamily="34" charset="0"/>
              </a:rPr>
              <a:t>stds</a:t>
            </a:r>
            <a:r>
              <a:rPr lang="en-US" altLang="en-US" sz="1800" dirty="0">
                <a:latin typeface="Arial" panose="020B0604020202020204" pitchFamily="34" charset="0"/>
                <a:cs typeface="Arial" panose="020B0604020202020204" pitchFamily="34" charset="0"/>
              </a:rPr>
              <a:t> (average)---</a:t>
            </a:r>
            <a:r>
              <a:rPr lang="en-US" altLang="en-US" sz="1800" dirty="0">
                <a:solidFill>
                  <a:srgbClr val="00B050"/>
                </a:solidFill>
                <a:latin typeface="Arial" panose="020B0604020202020204" pitchFamily="34" charset="0"/>
                <a:cs typeface="Arial" panose="020B0604020202020204" pitchFamily="34" charset="0"/>
              </a:rPr>
              <a:t>Okay</a:t>
            </a:r>
          </a:p>
          <a:p>
            <a:pPr lvl="1" eaLnBrk="1" hangingPunct="1">
              <a:lnSpc>
                <a:spcPct val="90000"/>
              </a:lnSpc>
            </a:pPr>
            <a:r>
              <a:rPr lang="en-US" altLang="en-US" sz="1600" dirty="0">
                <a:solidFill>
                  <a:srgbClr val="00B050"/>
                </a:solidFill>
                <a:latin typeface="Arial" panose="020B0604020202020204" pitchFamily="34" charset="0"/>
                <a:cs typeface="Arial" panose="020B0604020202020204" pitchFamily="34" charset="0"/>
              </a:rPr>
              <a:t>Average EPA 800-1200 </a:t>
            </a:r>
            <a:r>
              <a:rPr lang="en-US" altLang="en-US" sz="1600" dirty="0" err="1">
                <a:solidFill>
                  <a:srgbClr val="00B050"/>
                </a:solidFill>
                <a:latin typeface="Arial" panose="020B0604020202020204" pitchFamily="34" charset="0"/>
                <a:cs typeface="Arial" panose="020B0604020202020204" pitchFamily="34" charset="0"/>
              </a:rPr>
              <a:t>gpd</a:t>
            </a:r>
            <a:r>
              <a:rPr lang="en-US" altLang="en-US" sz="1600" dirty="0">
                <a:solidFill>
                  <a:srgbClr val="00B050"/>
                </a:solidFill>
                <a:latin typeface="Arial" panose="020B0604020202020204" pitchFamily="34" charset="0"/>
                <a:cs typeface="Arial" panose="020B0604020202020204" pitchFamily="34" charset="0"/>
              </a:rPr>
              <a:t>/square </a:t>
            </a:r>
            <a:r>
              <a:rPr lang="en-US" altLang="en-US" sz="1600" dirty="0" err="1">
                <a:solidFill>
                  <a:srgbClr val="00B050"/>
                </a:solidFill>
                <a:latin typeface="Arial" panose="020B0604020202020204" pitchFamily="34" charset="0"/>
                <a:cs typeface="Arial" panose="020B0604020202020204" pitchFamily="34" charset="0"/>
              </a:rPr>
              <a:t>ft</a:t>
            </a:r>
            <a:endParaRPr lang="en-US" altLang="en-US" sz="1600" dirty="0">
              <a:solidFill>
                <a:srgbClr val="00B050"/>
              </a:solidFill>
              <a:latin typeface="Arial" panose="020B0604020202020204" pitchFamily="34" charset="0"/>
              <a:cs typeface="Arial" panose="020B0604020202020204" pitchFamily="34" charset="0"/>
            </a:endParaRPr>
          </a:p>
          <a:p>
            <a:pPr lvl="1" eaLnBrk="1" hangingPunct="1">
              <a:lnSpc>
                <a:spcPct val="90000"/>
              </a:lnSpc>
            </a:pPr>
            <a:r>
              <a:rPr lang="en-US" altLang="en-US" sz="1600" dirty="0">
                <a:solidFill>
                  <a:srgbClr val="00B050"/>
                </a:solidFill>
                <a:latin typeface="Arial" panose="020B0604020202020204" pitchFamily="34" charset="0"/>
                <a:cs typeface="Arial" panose="020B0604020202020204" pitchFamily="34" charset="0"/>
              </a:rPr>
              <a:t>Average “Great Lakes” Standards 1000 </a:t>
            </a:r>
            <a:r>
              <a:rPr lang="en-US" altLang="en-US" sz="1600" dirty="0" err="1">
                <a:solidFill>
                  <a:srgbClr val="00B050"/>
                </a:solidFill>
                <a:latin typeface="Arial" panose="020B0604020202020204" pitchFamily="34" charset="0"/>
                <a:cs typeface="Arial" panose="020B0604020202020204" pitchFamily="34" charset="0"/>
              </a:rPr>
              <a:t>gpd</a:t>
            </a:r>
            <a:r>
              <a:rPr lang="en-US" altLang="en-US" sz="1600" dirty="0">
                <a:solidFill>
                  <a:srgbClr val="00B050"/>
                </a:solidFill>
                <a:latin typeface="Arial" panose="020B0604020202020204" pitchFamily="34" charset="0"/>
                <a:cs typeface="Arial" panose="020B0604020202020204" pitchFamily="34" charset="0"/>
              </a:rPr>
              <a:t>/square </a:t>
            </a:r>
            <a:r>
              <a:rPr lang="en-US" altLang="en-US" sz="1600" dirty="0" err="1">
                <a:solidFill>
                  <a:srgbClr val="00B050"/>
                </a:solidFill>
                <a:latin typeface="Arial" panose="020B0604020202020204" pitchFamily="34" charset="0"/>
                <a:cs typeface="Arial" panose="020B0604020202020204" pitchFamily="34" charset="0"/>
              </a:rPr>
              <a:t>ft</a:t>
            </a:r>
            <a:endParaRPr lang="en-US" altLang="en-US" sz="1600" dirty="0">
              <a:solidFill>
                <a:srgbClr val="00B050"/>
              </a:solidFill>
              <a:latin typeface="Arial" panose="020B0604020202020204" pitchFamily="34" charset="0"/>
              <a:cs typeface="Arial" panose="020B0604020202020204" pitchFamily="34" charset="0"/>
            </a:endParaRPr>
          </a:p>
          <a:p>
            <a:pPr marL="0" indent="0" eaLnBrk="1" hangingPunct="1">
              <a:lnSpc>
                <a:spcPct val="90000"/>
              </a:lnSpc>
              <a:buNone/>
            </a:pPr>
            <a:r>
              <a:rPr lang="en-US" altLang="en-US" sz="1800" dirty="0">
                <a:latin typeface="Arial" panose="020B0604020202020204" pitchFamily="34" charset="0"/>
                <a:cs typeface="Arial" panose="020B0604020202020204" pitchFamily="34" charset="0"/>
              </a:rPr>
              <a:t>Check that values are less than design </a:t>
            </a:r>
            <a:r>
              <a:rPr lang="en-US" altLang="en-US" sz="1800" dirty="0" err="1">
                <a:latin typeface="Arial" panose="020B0604020202020204" pitchFamily="34" charset="0"/>
                <a:cs typeface="Arial" panose="020B0604020202020204" pitchFamily="34" charset="0"/>
              </a:rPr>
              <a:t>stds</a:t>
            </a:r>
            <a:r>
              <a:rPr lang="en-US" altLang="en-US" sz="1800" dirty="0">
                <a:latin typeface="Arial" panose="020B0604020202020204" pitchFamily="34" charset="0"/>
                <a:cs typeface="Arial" panose="020B0604020202020204" pitchFamily="34" charset="0"/>
              </a:rPr>
              <a:t> (peak)----</a:t>
            </a:r>
            <a:r>
              <a:rPr lang="en-US" altLang="en-US" sz="1800" dirty="0">
                <a:solidFill>
                  <a:srgbClr val="00B050"/>
                </a:solidFill>
                <a:latin typeface="Arial" panose="020B0604020202020204" pitchFamily="34" charset="0"/>
                <a:cs typeface="Arial" panose="020B0604020202020204" pitchFamily="34" charset="0"/>
              </a:rPr>
              <a:t>Okay</a:t>
            </a:r>
          </a:p>
          <a:p>
            <a:pPr lvl="1" eaLnBrk="1" hangingPunct="1">
              <a:lnSpc>
                <a:spcPct val="90000"/>
              </a:lnSpc>
            </a:pPr>
            <a:r>
              <a:rPr lang="en-US" altLang="en-US" sz="1600" dirty="0">
                <a:solidFill>
                  <a:srgbClr val="00B050"/>
                </a:solidFill>
                <a:latin typeface="Arial" panose="020B0604020202020204" pitchFamily="34" charset="0"/>
                <a:cs typeface="Arial" panose="020B0604020202020204" pitchFamily="34" charset="0"/>
              </a:rPr>
              <a:t>Peak EPA 2000-3000 </a:t>
            </a:r>
            <a:r>
              <a:rPr lang="en-US" altLang="en-US" sz="1600" dirty="0" err="1">
                <a:solidFill>
                  <a:srgbClr val="00B050"/>
                </a:solidFill>
                <a:latin typeface="Arial" panose="020B0604020202020204" pitchFamily="34" charset="0"/>
                <a:cs typeface="Arial" panose="020B0604020202020204" pitchFamily="34" charset="0"/>
              </a:rPr>
              <a:t>gpd</a:t>
            </a:r>
            <a:r>
              <a:rPr lang="en-US" altLang="en-US" sz="1600" dirty="0">
                <a:solidFill>
                  <a:srgbClr val="00B050"/>
                </a:solidFill>
                <a:latin typeface="Arial" panose="020B0604020202020204" pitchFamily="34" charset="0"/>
                <a:cs typeface="Arial" panose="020B0604020202020204" pitchFamily="34" charset="0"/>
              </a:rPr>
              <a:t>/square </a:t>
            </a:r>
            <a:r>
              <a:rPr lang="en-US" altLang="en-US" sz="1600" dirty="0" err="1">
                <a:solidFill>
                  <a:srgbClr val="00B050"/>
                </a:solidFill>
                <a:latin typeface="Arial" panose="020B0604020202020204" pitchFamily="34" charset="0"/>
                <a:cs typeface="Arial" panose="020B0604020202020204" pitchFamily="34" charset="0"/>
              </a:rPr>
              <a:t>ft</a:t>
            </a:r>
            <a:endParaRPr lang="en-US" altLang="en-US" sz="1600" dirty="0">
              <a:solidFill>
                <a:srgbClr val="00B050"/>
              </a:solidFill>
              <a:latin typeface="Arial" panose="020B0604020202020204" pitchFamily="34" charset="0"/>
              <a:cs typeface="Arial" panose="020B0604020202020204" pitchFamily="34" charset="0"/>
            </a:endParaRPr>
          </a:p>
          <a:p>
            <a:pPr lvl="1" eaLnBrk="1" hangingPunct="1">
              <a:lnSpc>
                <a:spcPct val="90000"/>
              </a:lnSpc>
            </a:pPr>
            <a:r>
              <a:rPr lang="en-US" altLang="en-US" sz="1600" dirty="0">
                <a:solidFill>
                  <a:srgbClr val="00B050"/>
                </a:solidFill>
                <a:latin typeface="Arial" panose="020B0604020202020204" pitchFamily="34" charset="0"/>
                <a:cs typeface="Arial" panose="020B0604020202020204" pitchFamily="34" charset="0"/>
              </a:rPr>
              <a:t>Average “Great Lakes” Standards 1500 </a:t>
            </a:r>
            <a:r>
              <a:rPr lang="en-US" altLang="en-US" sz="1600" dirty="0" err="1">
                <a:solidFill>
                  <a:srgbClr val="00B050"/>
                </a:solidFill>
                <a:latin typeface="Arial" panose="020B0604020202020204" pitchFamily="34" charset="0"/>
                <a:cs typeface="Arial" panose="020B0604020202020204" pitchFamily="34" charset="0"/>
              </a:rPr>
              <a:t>gpd</a:t>
            </a:r>
            <a:r>
              <a:rPr lang="en-US" altLang="en-US" sz="1600" dirty="0">
                <a:solidFill>
                  <a:srgbClr val="00B050"/>
                </a:solidFill>
                <a:latin typeface="Arial" panose="020B0604020202020204" pitchFamily="34" charset="0"/>
                <a:cs typeface="Arial" panose="020B0604020202020204" pitchFamily="34" charset="0"/>
              </a:rPr>
              <a:t>/square </a:t>
            </a:r>
            <a:r>
              <a:rPr lang="en-US" altLang="en-US" sz="1600" dirty="0" err="1">
                <a:solidFill>
                  <a:srgbClr val="00B050"/>
                </a:solidFill>
                <a:latin typeface="Arial" panose="020B0604020202020204" pitchFamily="34" charset="0"/>
                <a:cs typeface="Arial" panose="020B0604020202020204" pitchFamily="34" charset="0"/>
              </a:rPr>
              <a:t>ft</a:t>
            </a:r>
            <a:endParaRPr lang="en-US" altLang="en-US" sz="1600" dirty="0">
              <a:solidFill>
                <a:srgbClr val="00B050"/>
              </a:solidFill>
              <a:latin typeface="Arial" panose="020B0604020202020204" pitchFamily="34" charset="0"/>
              <a:cs typeface="Arial" panose="020B0604020202020204" pitchFamily="34" charset="0"/>
            </a:endParaRPr>
          </a:p>
          <a:p>
            <a:pPr eaLnBrk="1" hangingPunct="1">
              <a:lnSpc>
                <a:spcPct val="90000"/>
              </a:lnSpc>
            </a:pPr>
            <a:endParaRPr lang="en-US" altLang="en-US" dirty="0">
              <a:solidFill>
                <a:srgbClr val="00B050"/>
              </a:solidFill>
            </a:endParaRPr>
          </a:p>
        </p:txBody>
      </p:sp>
      <p:sp>
        <p:nvSpPr>
          <p:cNvPr id="4" name="Slide Number Placeholder 5"/>
          <p:cNvSpPr txBox="1">
            <a:spLocks noGrp="1"/>
          </p:cNvSpPr>
          <p:nvPr/>
        </p:nvSpPr>
        <p:spPr>
          <a:xfrm>
            <a:off x="7924800" y="6356350"/>
            <a:ext cx="762000" cy="365125"/>
          </a:xfrm>
          <a:prstGeom prst="rect">
            <a:avLst/>
          </a:prstGeom>
          <a:noFill/>
        </p:spPr>
        <p:txBody>
          <a:bodyPr lIns="0" tIns="0" rIns="0" bIns="0" anchor="b"/>
          <a:lstStyle/>
          <a:p>
            <a:pPr algn="r" eaLnBrk="1" hangingPunct="1">
              <a:defRPr/>
            </a:pPr>
            <a:fld id="{681DF58D-3E84-440B-AD1E-1E7AC82F89C1}" type="slidenum">
              <a:rPr lang="en-US" sz="1200">
                <a:solidFill>
                  <a:schemeClr val="tx2">
                    <a:shade val="90000"/>
                  </a:schemeClr>
                </a:solidFill>
              </a:rPr>
              <a:pPr algn="r" eaLnBrk="1" hangingPunct="1">
                <a:defRPr/>
              </a:pPr>
              <a:t>33</a:t>
            </a:fld>
            <a:endParaRPr lang="en-US" sz="1200">
              <a:solidFill>
                <a:schemeClr val="tx2">
                  <a:shade val="90000"/>
                </a:schemeClr>
              </a:solidFill>
            </a:endParaRPr>
          </a:p>
        </p:txBody>
      </p:sp>
    </p:spTree>
    <p:extLst>
      <p:ext uri="{BB962C8B-B14F-4D97-AF65-F5344CB8AC3E}">
        <p14:creationId xmlns:p14="http://schemas.microsoft.com/office/powerpoint/2010/main" val="3171040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457200" y="1143000"/>
            <a:ext cx="8229600" cy="685800"/>
          </a:xfrm>
        </p:spPr>
        <p:txBody>
          <a:bodyPr/>
          <a:lstStyle/>
          <a:p>
            <a:pPr eaLnBrk="1" hangingPunct="1"/>
            <a:r>
              <a:rPr lang="en-US" altLang="en-US" sz="4600" dirty="0"/>
              <a:t> </a:t>
            </a:r>
            <a:r>
              <a:rPr lang="en-US" altLang="en-US" sz="4600" dirty="0">
                <a:latin typeface="Arial" panose="020B0604020202020204" pitchFamily="34" charset="0"/>
                <a:cs typeface="Arial" panose="020B0604020202020204" pitchFamily="34" charset="0"/>
              </a:rPr>
              <a:t>Calculate Detention Time</a:t>
            </a:r>
          </a:p>
        </p:txBody>
      </p:sp>
      <p:sp>
        <p:nvSpPr>
          <p:cNvPr id="35843" name="Rectangle 3"/>
          <p:cNvSpPr>
            <a:spLocks noGrp="1" noChangeArrowheads="1"/>
          </p:cNvSpPr>
          <p:nvPr>
            <p:ph idx="4294967295"/>
          </p:nvPr>
        </p:nvSpPr>
        <p:spPr/>
        <p:txBody>
          <a:bodyPr/>
          <a:lstStyle/>
          <a:p>
            <a:pPr marL="0" indent="0" eaLnBrk="1" hangingPunct="1">
              <a:lnSpc>
                <a:spcPct val="90000"/>
              </a:lnSpc>
              <a:buNone/>
            </a:pPr>
            <a:endParaRPr lang="en-US" altLang="en-US" sz="2800" dirty="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800" dirty="0">
              <a:latin typeface="Arial" panose="020B0604020202020204" pitchFamily="34" charset="0"/>
              <a:cs typeface="Arial" panose="020B0604020202020204" pitchFamily="34" charset="0"/>
            </a:endParaRPr>
          </a:p>
          <a:p>
            <a:pPr marL="0" indent="0" eaLnBrk="1" hangingPunct="1">
              <a:lnSpc>
                <a:spcPct val="90000"/>
              </a:lnSpc>
              <a:buNone/>
            </a:pPr>
            <a:r>
              <a:rPr lang="en-US" altLang="en-US" sz="2800" dirty="0">
                <a:latin typeface="Arial" panose="020B0604020202020204" pitchFamily="34" charset="0"/>
                <a:cs typeface="Arial" panose="020B0604020202020204" pitchFamily="34" charset="0"/>
              </a:rPr>
              <a:t>Vol/Q=(0.744E6 gallons/10 </a:t>
            </a:r>
            <a:r>
              <a:rPr lang="en-US" altLang="en-US" sz="2800" dirty="0" err="1">
                <a:latin typeface="Arial" panose="020B0604020202020204" pitchFamily="34" charset="0"/>
                <a:cs typeface="Arial" panose="020B0604020202020204" pitchFamily="34" charset="0"/>
              </a:rPr>
              <a:t>mgd</a:t>
            </a:r>
            <a:r>
              <a:rPr lang="en-US" altLang="en-US" sz="2800" dirty="0">
                <a:latin typeface="Arial" panose="020B0604020202020204" pitchFamily="34" charset="0"/>
                <a:cs typeface="Arial" panose="020B0604020202020204" pitchFamily="34" charset="0"/>
              </a:rPr>
              <a:t>)*24 </a:t>
            </a:r>
            <a:r>
              <a:rPr lang="en-US" altLang="en-US" sz="2800" dirty="0" err="1">
                <a:latin typeface="Arial" panose="020B0604020202020204" pitchFamily="34" charset="0"/>
                <a:cs typeface="Arial" panose="020B0604020202020204" pitchFamily="34" charset="0"/>
              </a:rPr>
              <a:t>hr</a:t>
            </a:r>
            <a:r>
              <a:rPr lang="en-US" altLang="en-US" sz="2800" dirty="0">
                <a:latin typeface="Arial" panose="020B0604020202020204" pitchFamily="34" charset="0"/>
                <a:cs typeface="Arial" panose="020B0604020202020204" pitchFamily="34" charset="0"/>
              </a:rPr>
              <a:t>/day</a:t>
            </a:r>
          </a:p>
          <a:p>
            <a:pPr marL="0" indent="0" eaLnBrk="1" hangingPunct="1">
              <a:lnSpc>
                <a:spcPct val="90000"/>
              </a:lnSpc>
              <a:buNone/>
            </a:pPr>
            <a:r>
              <a:rPr lang="en-US" altLang="en-US" sz="2800" dirty="0">
                <a:latin typeface="Arial" panose="020B0604020202020204" pitchFamily="34" charset="0"/>
                <a:cs typeface="Arial" panose="020B0604020202020204" pitchFamily="34" charset="0"/>
              </a:rPr>
              <a:t>=1.8 hours (average design flow)</a:t>
            </a:r>
          </a:p>
          <a:p>
            <a:pPr eaLnBrk="1" hangingPunct="1">
              <a:lnSpc>
                <a:spcPct val="90000"/>
              </a:lnSpc>
              <a:buFont typeface="Wingdings 2" pitchFamily="18" charset="2"/>
              <a:buNone/>
            </a:pPr>
            <a:endParaRPr lang="en-US" altLang="en-US" sz="2800" dirty="0">
              <a:solidFill>
                <a:srgbClr val="FF3300"/>
              </a:solidFill>
              <a:latin typeface="Arial" panose="020B0604020202020204" pitchFamily="34" charset="0"/>
              <a:cs typeface="Arial" panose="020B0604020202020204" pitchFamily="34" charset="0"/>
            </a:endParaRPr>
          </a:p>
          <a:p>
            <a:pPr marL="0" indent="0" eaLnBrk="1" hangingPunct="1">
              <a:lnSpc>
                <a:spcPct val="90000"/>
              </a:lnSpc>
              <a:buNone/>
            </a:pPr>
            <a:r>
              <a:rPr lang="en-US" altLang="en-US" sz="2800" dirty="0">
                <a:latin typeface="Arial" panose="020B0604020202020204" pitchFamily="34" charset="0"/>
                <a:cs typeface="Arial" panose="020B0604020202020204" pitchFamily="34" charset="0"/>
              </a:rPr>
              <a:t>Note:  Can also use H/Vo (depth of water/overflow rate—but remembering V/Q is easier for me)</a:t>
            </a:r>
          </a:p>
        </p:txBody>
      </p:sp>
      <p:sp>
        <p:nvSpPr>
          <p:cNvPr id="4" name="Slide Number Placeholder 5"/>
          <p:cNvSpPr txBox="1">
            <a:spLocks noGrp="1"/>
          </p:cNvSpPr>
          <p:nvPr/>
        </p:nvSpPr>
        <p:spPr>
          <a:xfrm>
            <a:off x="7924800" y="6356350"/>
            <a:ext cx="762000" cy="365125"/>
          </a:xfrm>
          <a:prstGeom prst="rect">
            <a:avLst/>
          </a:prstGeom>
          <a:noFill/>
        </p:spPr>
        <p:txBody>
          <a:bodyPr lIns="0" tIns="0" rIns="0" bIns="0" anchor="b"/>
          <a:lstStyle/>
          <a:p>
            <a:pPr algn="r" eaLnBrk="1" hangingPunct="1">
              <a:defRPr/>
            </a:pPr>
            <a:fld id="{B586BECD-8376-4A4E-B6F8-88DBB3AF363A}" type="slidenum">
              <a:rPr lang="en-US" sz="1200">
                <a:solidFill>
                  <a:schemeClr val="tx2">
                    <a:shade val="90000"/>
                  </a:schemeClr>
                </a:solidFill>
              </a:rPr>
              <a:pPr algn="r" eaLnBrk="1" hangingPunct="1">
                <a:defRPr/>
              </a:pPr>
              <a:t>34</a:t>
            </a:fld>
            <a:endParaRPr lang="en-US" sz="1200">
              <a:solidFill>
                <a:schemeClr val="tx2">
                  <a:shade val="9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457200" y="1143000"/>
            <a:ext cx="8229600" cy="685800"/>
          </a:xfrm>
        </p:spPr>
        <p:txBody>
          <a:bodyPr/>
          <a:lstStyle/>
          <a:p>
            <a:pPr eaLnBrk="1" hangingPunct="1"/>
            <a:r>
              <a:rPr lang="en-US" altLang="en-US" sz="4600" dirty="0"/>
              <a:t> </a:t>
            </a:r>
            <a:r>
              <a:rPr lang="en-US" altLang="en-US" sz="4600" dirty="0">
                <a:latin typeface="Arial" panose="020B0604020202020204" pitchFamily="34" charset="0"/>
                <a:cs typeface="Arial" panose="020B0604020202020204" pitchFamily="34" charset="0"/>
              </a:rPr>
              <a:t>Calculate Weir Loading</a:t>
            </a:r>
          </a:p>
        </p:txBody>
      </p:sp>
      <p:sp>
        <p:nvSpPr>
          <p:cNvPr id="36867" name="Rectangle 3"/>
          <p:cNvSpPr>
            <a:spLocks noGrp="1" noChangeArrowheads="1"/>
          </p:cNvSpPr>
          <p:nvPr>
            <p:ph idx="4294967295"/>
          </p:nvPr>
        </p:nvSpPr>
        <p:spPr/>
        <p:txBody>
          <a:bodyPr/>
          <a:lstStyle/>
          <a:p>
            <a:pPr marL="0" indent="0" eaLnBrk="1" hangingPunct="1">
              <a:lnSpc>
                <a:spcPct val="90000"/>
              </a:lnSpc>
              <a:buNone/>
            </a:pPr>
            <a:r>
              <a:rPr lang="en-US" altLang="en-US" sz="2800" dirty="0">
                <a:latin typeface="Arial" panose="020B0604020202020204" pitchFamily="34" charset="0"/>
                <a:cs typeface="Arial" panose="020B0604020202020204" pitchFamily="34" charset="0"/>
              </a:rPr>
              <a:t>Weir length for 2 tanks = 2*pi*D=2*pi*95 </a:t>
            </a:r>
            <a:r>
              <a:rPr lang="en-US" altLang="en-US" sz="2800" dirty="0" err="1">
                <a:latin typeface="Arial" panose="020B0604020202020204" pitchFamily="34" charset="0"/>
                <a:cs typeface="Arial" panose="020B0604020202020204" pitchFamily="34" charset="0"/>
              </a:rPr>
              <a:t>ft</a:t>
            </a:r>
            <a:r>
              <a:rPr lang="en-US" altLang="en-US" sz="2800" dirty="0">
                <a:latin typeface="Arial" panose="020B0604020202020204" pitchFamily="34" charset="0"/>
                <a:cs typeface="Arial" panose="020B0604020202020204" pitchFamily="34" charset="0"/>
              </a:rPr>
              <a:t>=597 </a:t>
            </a:r>
            <a:r>
              <a:rPr lang="en-US" altLang="en-US" sz="2800" dirty="0" err="1">
                <a:latin typeface="Arial" panose="020B0604020202020204" pitchFamily="34" charset="0"/>
                <a:cs typeface="Arial" panose="020B0604020202020204" pitchFamily="34" charset="0"/>
              </a:rPr>
              <a:t>ft</a:t>
            </a:r>
            <a:endParaRPr lang="en-US" altLang="en-US" sz="2800" dirty="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800" dirty="0">
              <a:latin typeface="Arial" panose="020B0604020202020204" pitchFamily="34" charset="0"/>
              <a:cs typeface="Arial" panose="020B0604020202020204" pitchFamily="34" charset="0"/>
            </a:endParaRPr>
          </a:p>
          <a:p>
            <a:pPr marL="0" indent="0" eaLnBrk="1" hangingPunct="1">
              <a:lnSpc>
                <a:spcPct val="90000"/>
              </a:lnSpc>
              <a:buNone/>
            </a:pPr>
            <a:r>
              <a:rPr lang="en-US" altLang="en-US" sz="2800" dirty="0">
                <a:latin typeface="Arial" panose="020B0604020202020204" pitchFamily="34" charset="0"/>
                <a:cs typeface="Arial" panose="020B0604020202020204" pitchFamily="34" charset="0"/>
              </a:rPr>
              <a:t>Weir loading = Q/weir length= 10E6 gpd/597 ft</a:t>
            </a:r>
          </a:p>
          <a:p>
            <a:pPr marL="0" indent="0" eaLnBrk="1" hangingPunct="1">
              <a:lnSpc>
                <a:spcPct val="90000"/>
              </a:lnSpc>
              <a:buNone/>
            </a:pPr>
            <a:r>
              <a:rPr lang="en-US" altLang="en-US" sz="2800" dirty="0">
                <a:latin typeface="Arial" panose="020B0604020202020204" pitchFamily="34" charset="0"/>
                <a:cs typeface="Arial" panose="020B0604020202020204" pitchFamily="34" charset="0"/>
              </a:rPr>
              <a:t>=16,750 </a:t>
            </a:r>
            <a:r>
              <a:rPr lang="en-US" altLang="en-US" sz="2800" dirty="0" err="1">
                <a:latin typeface="Arial" panose="020B0604020202020204" pitchFamily="34" charset="0"/>
                <a:cs typeface="Arial" panose="020B0604020202020204" pitchFamily="34" charset="0"/>
              </a:rPr>
              <a:t>gpd</a:t>
            </a:r>
            <a:r>
              <a:rPr lang="en-US" altLang="en-US" sz="2800" dirty="0">
                <a:latin typeface="Arial" panose="020B0604020202020204" pitchFamily="34" charset="0"/>
                <a:cs typeface="Arial" panose="020B0604020202020204" pitchFamily="34" charset="0"/>
              </a:rPr>
              <a:t>/</a:t>
            </a:r>
            <a:r>
              <a:rPr lang="en-US" altLang="en-US" sz="2800" dirty="0" err="1">
                <a:latin typeface="Arial" panose="020B0604020202020204" pitchFamily="34" charset="0"/>
                <a:cs typeface="Arial" panose="020B0604020202020204" pitchFamily="34" charset="0"/>
              </a:rPr>
              <a:t>ft</a:t>
            </a:r>
            <a:r>
              <a:rPr lang="en-US" altLang="en-US" sz="2800" dirty="0">
                <a:latin typeface="Arial" panose="020B0604020202020204" pitchFamily="34" charset="0"/>
                <a:cs typeface="Arial" panose="020B0604020202020204" pitchFamily="34" charset="0"/>
              </a:rPr>
              <a:t> (check standards---see below)</a:t>
            </a:r>
          </a:p>
          <a:p>
            <a:pPr eaLnBrk="1" hangingPunct="1">
              <a:lnSpc>
                <a:spcPct val="90000"/>
              </a:lnSpc>
              <a:buFont typeface="Wingdings 2" pitchFamily="18" charset="2"/>
              <a:buNone/>
            </a:pPr>
            <a:endParaRPr lang="en-US" altLang="en-US" sz="2800" dirty="0">
              <a:solidFill>
                <a:srgbClr val="FF3300"/>
              </a:solidFill>
              <a:latin typeface="Arial" panose="020B0604020202020204" pitchFamily="34" charset="0"/>
              <a:cs typeface="Arial" panose="020B0604020202020204" pitchFamily="34" charset="0"/>
            </a:endParaRPr>
          </a:p>
          <a:p>
            <a:pPr marL="0" indent="0" eaLnBrk="1" hangingPunct="1">
              <a:lnSpc>
                <a:spcPct val="90000"/>
              </a:lnSpc>
              <a:buNone/>
            </a:pPr>
            <a:r>
              <a:rPr lang="en-US" altLang="en-US" sz="2800" dirty="0">
                <a:latin typeface="Arial" panose="020B0604020202020204" pitchFamily="34" charset="0"/>
                <a:cs typeface="Arial" panose="020B0604020202020204" pitchFamily="34" charset="0"/>
              </a:rPr>
              <a:t>Okay per EPA standards (10,000-40,000 </a:t>
            </a:r>
            <a:r>
              <a:rPr lang="en-US" altLang="en-US" sz="2800" dirty="0" err="1">
                <a:latin typeface="Arial" panose="020B0604020202020204" pitchFamily="34" charset="0"/>
                <a:cs typeface="Arial" panose="020B0604020202020204" pitchFamily="34" charset="0"/>
              </a:rPr>
              <a:t>gpd</a:t>
            </a:r>
            <a:r>
              <a:rPr lang="en-US" altLang="en-US" sz="2800" dirty="0">
                <a:latin typeface="Arial" panose="020B0604020202020204" pitchFamily="34" charset="0"/>
                <a:cs typeface="Arial" panose="020B0604020202020204" pitchFamily="34" charset="0"/>
              </a:rPr>
              <a:t>/</a:t>
            </a:r>
            <a:r>
              <a:rPr lang="en-US" altLang="en-US" sz="2800" dirty="0" err="1">
                <a:latin typeface="Arial" panose="020B0604020202020204" pitchFamily="34" charset="0"/>
                <a:cs typeface="Arial" panose="020B0604020202020204" pitchFamily="34" charset="0"/>
              </a:rPr>
              <a:t>ft</a:t>
            </a:r>
            <a:r>
              <a:rPr lang="en-US" altLang="en-US" sz="2800" dirty="0">
                <a:latin typeface="Arial" panose="020B0604020202020204" pitchFamily="34" charset="0"/>
                <a:cs typeface="Arial" panose="020B0604020202020204" pitchFamily="34" charset="0"/>
              </a:rPr>
              <a:t>) but not for “Great Lake” standards (10,000 </a:t>
            </a:r>
            <a:r>
              <a:rPr lang="en-US" altLang="en-US" sz="2800" dirty="0" err="1">
                <a:latin typeface="Arial" panose="020B0604020202020204" pitchFamily="34" charset="0"/>
                <a:cs typeface="Arial" panose="020B0604020202020204" pitchFamily="34" charset="0"/>
              </a:rPr>
              <a:t>gpd</a:t>
            </a:r>
            <a:r>
              <a:rPr lang="en-US" altLang="en-US" sz="2800" dirty="0">
                <a:latin typeface="Arial" panose="020B0604020202020204" pitchFamily="34" charset="0"/>
                <a:cs typeface="Arial" panose="020B0604020202020204" pitchFamily="34" charset="0"/>
              </a:rPr>
              <a:t>/</a:t>
            </a:r>
            <a:r>
              <a:rPr lang="en-US" altLang="en-US" sz="2800" dirty="0" err="1">
                <a:latin typeface="Arial" panose="020B0604020202020204" pitchFamily="34" charset="0"/>
                <a:cs typeface="Arial" panose="020B0604020202020204" pitchFamily="34" charset="0"/>
              </a:rPr>
              <a:t>ft</a:t>
            </a:r>
            <a:r>
              <a:rPr lang="en-US" altLang="en-US" sz="2800" dirty="0">
                <a:latin typeface="Arial" panose="020B0604020202020204" pitchFamily="34" charset="0"/>
                <a:cs typeface="Arial" panose="020B0604020202020204" pitchFamily="34" charset="0"/>
              </a:rPr>
              <a:t>)</a:t>
            </a:r>
          </a:p>
          <a:p>
            <a:pPr eaLnBrk="1" hangingPunct="1">
              <a:lnSpc>
                <a:spcPct val="90000"/>
              </a:lnSpc>
            </a:pPr>
            <a:endParaRPr lang="en-US" altLang="en-US" sz="2800" dirty="0">
              <a:latin typeface="Arial" panose="020B0604020202020204" pitchFamily="34" charset="0"/>
              <a:cs typeface="Arial" panose="020B0604020202020204" pitchFamily="34" charset="0"/>
            </a:endParaRPr>
          </a:p>
          <a:p>
            <a:pPr marL="0" indent="0" eaLnBrk="1" hangingPunct="1">
              <a:lnSpc>
                <a:spcPct val="90000"/>
              </a:lnSpc>
              <a:buNone/>
            </a:pPr>
            <a:r>
              <a:rPr lang="en-US" altLang="en-US" sz="2800" dirty="0">
                <a:latin typeface="Arial" panose="020B0604020202020204" pitchFamily="34" charset="0"/>
                <a:cs typeface="Arial" panose="020B0604020202020204" pitchFamily="34" charset="0"/>
              </a:rPr>
              <a:t>Could add a 2</a:t>
            </a:r>
            <a:r>
              <a:rPr lang="en-US" altLang="en-US" sz="2800" baseline="30000" dirty="0">
                <a:latin typeface="Arial" panose="020B0604020202020204" pitchFamily="34" charset="0"/>
                <a:cs typeface="Arial" panose="020B0604020202020204" pitchFamily="34" charset="0"/>
              </a:rPr>
              <a:t>nd</a:t>
            </a:r>
            <a:r>
              <a:rPr lang="en-US" altLang="en-US" sz="2800" dirty="0">
                <a:latin typeface="Arial" panose="020B0604020202020204" pitchFamily="34" charset="0"/>
                <a:cs typeface="Arial" panose="020B0604020202020204" pitchFamily="34" charset="0"/>
              </a:rPr>
              <a:t> set of weirs to get to 8,400 </a:t>
            </a:r>
            <a:r>
              <a:rPr lang="en-US" altLang="en-US" sz="2800" dirty="0" err="1">
                <a:latin typeface="Arial" panose="020B0604020202020204" pitchFamily="34" charset="0"/>
                <a:cs typeface="Arial" panose="020B0604020202020204" pitchFamily="34" charset="0"/>
              </a:rPr>
              <a:t>gpd</a:t>
            </a:r>
            <a:r>
              <a:rPr lang="en-US" altLang="en-US" sz="2800" dirty="0">
                <a:latin typeface="Arial" panose="020B0604020202020204" pitchFamily="34" charset="0"/>
                <a:cs typeface="Arial" panose="020B0604020202020204" pitchFamily="34" charset="0"/>
              </a:rPr>
              <a:t>/</a:t>
            </a:r>
            <a:r>
              <a:rPr lang="en-US" altLang="en-US" sz="2800" dirty="0" err="1">
                <a:latin typeface="Arial" panose="020B0604020202020204" pitchFamily="34" charset="0"/>
                <a:cs typeface="Arial" panose="020B0604020202020204" pitchFamily="34" charset="0"/>
              </a:rPr>
              <a:t>ft</a:t>
            </a:r>
            <a:endParaRPr lang="en-US" altLang="en-US" sz="2800" dirty="0">
              <a:latin typeface="Arial" panose="020B0604020202020204" pitchFamily="34" charset="0"/>
              <a:cs typeface="Arial" panose="020B0604020202020204" pitchFamily="34" charset="0"/>
            </a:endParaRPr>
          </a:p>
        </p:txBody>
      </p:sp>
      <p:sp>
        <p:nvSpPr>
          <p:cNvPr id="4" name="Slide Number Placeholder 5"/>
          <p:cNvSpPr txBox="1">
            <a:spLocks noGrp="1"/>
          </p:cNvSpPr>
          <p:nvPr/>
        </p:nvSpPr>
        <p:spPr>
          <a:xfrm>
            <a:off x="7924800" y="6356350"/>
            <a:ext cx="762000" cy="365125"/>
          </a:xfrm>
          <a:prstGeom prst="rect">
            <a:avLst/>
          </a:prstGeom>
          <a:noFill/>
        </p:spPr>
        <p:txBody>
          <a:bodyPr lIns="0" tIns="0" rIns="0" bIns="0" anchor="b"/>
          <a:lstStyle/>
          <a:p>
            <a:pPr algn="r" eaLnBrk="1" hangingPunct="1">
              <a:defRPr/>
            </a:pPr>
            <a:fld id="{BE828697-1F4F-4061-987A-30F34F020B82}" type="slidenum">
              <a:rPr lang="en-US" sz="1200">
                <a:solidFill>
                  <a:schemeClr val="tx2">
                    <a:shade val="90000"/>
                  </a:schemeClr>
                </a:solidFill>
              </a:rPr>
              <a:pPr algn="r" eaLnBrk="1" hangingPunct="1">
                <a:defRPr/>
              </a:pPr>
              <a:t>35</a:t>
            </a:fld>
            <a:endParaRPr lang="en-US" sz="1200">
              <a:solidFill>
                <a:schemeClr val="tx2">
                  <a:shade val="9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457200" y="762000"/>
            <a:ext cx="8229600" cy="760413"/>
          </a:xfrm>
        </p:spPr>
        <p:txBody>
          <a:bodyPr/>
          <a:lstStyle/>
          <a:p>
            <a:pPr eaLnBrk="1" hangingPunct="1"/>
            <a:r>
              <a:rPr lang="en-US" altLang="en-US" sz="4600" dirty="0"/>
              <a:t> </a:t>
            </a:r>
            <a:r>
              <a:rPr lang="en-US" altLang="en-US" sz="4600" dirty="0">
                <a:latin typeface="Arial" panose="020B0604020202020204" pitchFamily="34" charset="0"/>
                <a:cs typeface="Arial" panose="020B0604020202020204" pitchFamily="34" charset="0"/>
              </a:rPr>
              <a:t>Check Side Water Depth</a:t>
            </a:r>
          </a:p>
        </p:txBody>
      </p:sp>
      <p:sp>
        <p:nvSpPr>
          <p:cNvPr id="36867" name="Rectangle 3"/>
          <p:cNvSpPr>
            <a:spLocks noGrp="1" noChangeArrowheads="1"/>
          </p:cNvSpPr>
          <p:nvPr>
            <p:ph idx="4294967295"/>
          </p:nvPr>
        </p:nvSpPr>
        <p:spPr/>
        <p:txBody>
          <a:bodyPr/>
          <a:lstStyle/>
          <a:p>
            <a:pPr marL="0" indent="0" eaLnBrk="1" hangingPunct="1">
              <a:lnSpc>
                <a:spcPct val="90000"/>
              </a:lnSpc>
              <a:buNone/>
            </a:pPr>
            <a:endParaRPr lang="en-US" altLang="en-US" sz="2800" dirty="0"/>
          </a:p>
          <a:p>
            <a:pPr marL="0" indent="0" eaLnBrk="1" hangingPunct="1">
              <a:lnSpc>
                <a:spcPct val="90000"/>
              </a:lnSpc>
              <a:buNone/>
            </a:pPr>
            <a:r>
              <a:rPr lang="en-US" altLang="en-US" sz="2800" dirty="0">
                <a:latin typeface="Arial" panose="020B0604020202020204" pitchFamily="34" charset="0"/>
                <a:cs typeface="Arial" panose="020B0604020202020204" pitchFamily="34" charset="0"/>
              </a:rPr>
              <a:t>Side Water Depth = 7’</a:t>
            </a:r>
          </a:p>
          <a:p>
            <a:pPr eaLnBrk="1" hangingPunct="1">
              <a:lnSpc>
                <a:spcPct val="90000"/>
              </a:lnSpc>
            </a:pPr>
            <a:endParaRPr lang="en-US" altLang="en-US" sz="2800" dirty="0">
              <a:latin typeface="Arial" panose="020B0604020202020204" pitchFamily="34" charset="0"/>
              <a:cs typeface="Arial" panose="020B0604020202020204" pitchFamily="34" charset="0"/>
            </a:endParaRPr>
          </a:p>
          <a:p>
            <a:pPr marL="0" indent="0" eaLnBrk="1" hangingPunct="1">
              <a:lnSpc>
                <a:spcPct val="90000"/>
              </a:lnSpc>
              <a:buNone/>
            </a:pPr>
            <a:r>
              <a:rPr lang="en-US" altLang="en-US" sz="2800" dirty="0">
                <a:latin typeface="Arial" panose="020B0604020202020204" pitchFamily="34" charset="0"/>
                <a:cs typeface="Arial" panose="020B0604020202020204" pitchFamily="34" charset="0"/>
              </a:rPr>
              <a:t>Not okay per EPA standards (10-13 </a:t>
            </a:r>
            <a:r>
              <a:rPr lang="en-US" altLang="en-US" sz="2800" dirty="0" err="1">
                <a:latin typeface="Arial" panose="020B0604020202020204" pitchFamily="34" charset="0"/>
                <a:cs typeface="Arial" panose="020B0604020202020204" pitchFamily="34" charset="0"/>
              </a:rPr>
              <a:t>ft</a:t>
            </a:r>
            <a:r>
              <a:rPr lang="en-US" altLang="en-US" sz="2800" dirty="0">
                <a:latin typeface="Arial" panose="020B0604020202020204" pitchFamily="34" charset="0"/>
                <a:cs typeface="Arial" panose="020B0604020202020204" pitchFamily="34" charset="0"/>
              </a:rPr>
              <a:t>) </a:t>
            </a:r>
          </a:p>
          <a:p>
            <a:pPr marL="0" indent="0" eaLnBrk="1" hangingPunct="1">
              <a:lnSpc>
                <a:spcPct val="90000"/>
              </a:lnSpc>
              <a:buNone/>
            </a:pPr>
            <a:r>
              <a:rPr lang="en-US" altLang="en-US" sz="2800" dirty="0">
                <a:latin typeface="Arial" panose="020B0604020202020204" pitchFamily="34" charset="0"/>
                <a:cs typeface="Arial" panose="020B0604020202020204" pitchFamily="34" charset="0"/>
              </a:rPr>
              <a:t>Okay per “Water Works” standards (7’)</a:t>
            </a:r>
          </a:p>
        </p:txBody>
      </p:sp>
      <p:sp>
        <p:nvSpPr>
          <p:cNvPr id="4" name="Slide Number Placeholder 5"/>
          <p:cNvSpPr txBox="1">
            <a:spLocks noGrp="1"/>
          </p:cNvSpPr>
          <p:nvPr/>
        </p:nvSpPr>
        <p:spPr>
          <a:xfrm>
            <a:off x="7924800" y="6356350"/>
            <a:ext cx="762000" cy="365125"/>
          </a:xfrm>
          <a:prstGeom prst="rect">
            <a:avLst/>
          </a:prstGeom>
          <a:noFill/>
        </p:spPr>
        <p:txBody>
          <a:bodyPr lIns="0" tIns="0" rIns="0" bIns="0" anchor="b"/>
          <a:lstStyle/>
          <a:p>
            <a:pPr algn="r" eaLnBrk="1" hangingPunct="1">
              <a:defRPr/>
            </a:pPr>
            <a:fld id="{BE828697-1F4F-4061-987A-30F34F020B82}" type="slidenum">
              <a:rPr lang="en-US" sz="1200">
                <a:solidFill>
                  <a:schemeClr val="tx2">
                    <a:shade val="90000"/>
                  </a:schemeClr>
                </a:solidFill>
              </a:rPr>
              <a:pPr algn="r" eaLnBrk="1" hangingPunct="1">
                <a:defRPr/>
              </a:pPr>
              <a:t>36</a:t>
            </a:fld>
            <a:endParaRPr lang="en-US" sz="1200">
              <a:solidFill>
                <a:schemeClr val="tx2">
                  <a:shade val="90000"/>
                </a:schemeClr>
              </a:solidFill>
            </a:endParaRPr>
          </a:p>
        </p:txBody>
      </p:sp>
    </p:spTree>
    <p:extLst>
      <p:ext uri="{BB962C8B-B14F-4D97-AF65-F5344CB8AC3E}">
        <p14:creationId xmlns:p14="http://schemas.microsoft.com/office/powerpoint/2010/main" val="3572487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algn="ctr" eaLnBrk="1" hangingPunct="1"/>
            <a:r>
              <a:rPr lang="en-US" altLang="en-US" dirty="0">
                <a:latin typeface="Arial" panose="020B0604020202020204" pitchFamily="34" charset="0"/>
                <a:cs typeface="Arial" panose="020B0604020202020204" pitchFamily="34" charset="0"/>
              </a:rPr>
              <a:t>Intermediate Clarifier</a:t>
            </a:r>
          </a:p>
        </p:txBody>
      </p:sp>
      <p:sp>
        <p:nvSpPr>
          <p:cNvPr id="37891" name="Rectangle 3"/>
          <p:cNvSpPr>
            <a:spLocks noGrp="1" noChangeArrowheads="1"/>
          </p:cNvSpPr>
          <p:nvPr>
            <p:ph idx="4294967295"/>
          </p:nvPr>
        </p:nvSpPr>
        <p:spPr/>
        <p:txBody>
          <a:bodyPr/>
          <a:lstStyle/>
          <a:p>
            <a:pPr marL="0" indent="0" eaLnBrk="1" hangingPunct="1">
              <a:lnSpc>
                <a:spcPct val="90000"/>
              </a:lnSpc>
              <a:buNone/>
            </a:pPr>
            <a:r>
              <a:rPr lang="en-US" altLang="en-US" sz="2800" dirty="0">
                <a:latin typeface="Arial" panose="020B0604020202020204" pitchFamily="34" charset="0"/>
                <a:cs typeface="Arial" panose="020B0604020202020204" pitchFamily="34" charset="0"/>
              </a:rPr>
              <a:t>Sometimes used for 2-stage secondary treatment processes:</a:t>
            </a:r>
          </a:p>
          <a:p>
            <a:pPr lvl="1" eaLnBrk="1" hangingPunct="1">
              <a:lnSpc>
                <a:spcPct val="90000"/>
              </a:lnSpc>
            </a:pPr>
            <a:r>
              <a:rPr lang="en-US" altLang="en-US" dirty="0">
                <a:latin typeface="Arial" panose="020B0604020202020204" pitchFamily="34" charset="0"/>
                <a:cs typeface="Arial" panose="020B0604020202020204" pitchFamily="34" charset="0"/>
              </a:rPr>
              <a:t>Between 2 trickling filters</a:t>
            </a:r>
          </a:p>
          <a:p>
            <a:pPr lvl="1" eaLnBrk="1" hangingPunct="1">
              <a:lnSpc>
                <a:spcPct val="90000"/>
              </a:lnSpc>
            </a:pPr>
            <a:r>
              <a:rPr lang="en-US" altLang="en-US" dirty="0">
                <a:latin typeface="Arial" panose="020B0604020202020204" pitchFamily="34" charset="0"/>
                <a:cs typeface="Arial" panose="020B0604020202020204" pitchFamily="34" charset="0"/>
              </a:rPr>
              <a:t>Between trickling filter and activated sludge</a:t>
            </a:r>
          </a:p>
          <a:p>
            <a:pPr marL="0" indent="0" eaLnBrk="1" hangingPunct="1">
              <a:lnSpc>
                <a:spcPct val="90000"/>
              </a:lnSpc>
              <a:buNone/>
            </a:pPr>
            <a:r>
              <a:rPr lang="en-US" altLang="en-US" sz="2800" dirty="0">
                <a:latin typeface="Arial" panose="020B0604020202020204" pitchFamily="34" charset="0"/>
                <a:cs typeface="Arial" panose="020B0604020202020204" pitchFamily="34" charset="0"/>
              </a:rPr>
              <a:t>Typical Values:</a:t>
            </a:r>
          </a:p>
          <a:p>
            <a:pPr lvl="1" eaLnBrk="1" hangingPunct="1">
              <a:lnSpc>
                <a:spcPct val="90000"/>
              </a:lnSpc>
            </a:pPr>
            <a:r>
              <a:rPr lang="en-US" altLang="en-US" dirty="0">
                <a:latin typeface="Arial" panose="020B0604020202020204" pitchFamily="34" charset="0"/>
                <a:cs typeface="Arial" panose="020B0604020202020204" pitchFamily="34" charset="0"/>
              </a:rPr>
              <a:t>Overflow rate 600-800 </a:t>
            </a:r>
            <a:r>
              <a:rPr lang="en-US" altLang="en-US" dirty="0" err="1">
                <a:latin typeface="Arial" panose="020B0604020202020204" pitchFamily="34" charset="0"/>
                <a:cs typeface="Arial" panose="020B0604020202020204" pitchFamily="34" charset="0"/>
              </a:rPr>
              <a:t>gpd</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sq</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ft</a:t>
            </a:r>
            <a:endParaRPr lang="en-US" altLang="en-US" dirty="0">
              <a:latin typeface="Arial" panose="020B0604020202020204" pitchFamily="34" charset="0"/>
              <a:cs typeface="Arial" panose="020B0604020202020204" pitchFamily="34" charset="0"/>
            </a:endParaRPr>
          </a:p>
          <a:p>
            <a:pPr lvl="1" eaLnBrk="1" hangingPunct="1">
              <a:lnSpc>
                <a:spcPct val="90000"/>
              </a:lnSpc>
            </a:pPr>
            <a:r>
              <a:rPr lang="en-US" altLang="en-US" dirty="0">
                <a:latin typeface="Arial" panose="020B0604020202020204" pitchFamily="34" charset="0"/>
                <a:cs typeface="Arial" panose="020B0604020202020204" pitchFamily="34" charset="0"/>
              </a:rPr>
              <a:t>Minimum water depth should be 10 </a:t>
            </a:r>
            <a:r>
              <a:rPr lang="en-US" altLang="en-US" dirty="0" err="1">
                <a:latin typeface="Arial" panose="020B0604020202020204" pitchFamily="34" charset="0"/>
                <a:cs typeface="Arial" panose="020B0604020202020204" pitchFamily="34" charset="0"/>
              </a:rPr>
              <a:t>ft</a:t>
            </a:r>
            <a:endParaRPr lang="en-US" altLang="en-US" dirty="0">
              <a:latin typeface="Arial" panose="020B0604020202020204" pitchFamily="34" charset="0"/>
              <a:cs typeface="Arial" panose="020B0604020202020204" pitchFamily="34" charset="0"/>
            </a:endParaRPr>
          </a:p>
          <a:p>
            <a:pPr lvl="1" eaLnBrk="1" hangingPunct="1">
              <a:lnSpc>
                <a:spcPct val="90000"/>
              </a:lnSpc>
            </a:pPr>
            <a:r>
              <a:rPr lang="en-US" altLang="en-US" dirty="0">
                <a:latin typeface="Arial" panose="020B0604020202020204" pitchFamily="34" charset="0"/>
                <a:cs typeface="Arial" panose="020B0604020202020204" pitchFamily="34" charset="0"/>
              </a:rPr>
              <a:t>Weir loading:</a:t>
            </a:r>
          </a:p>
          <a:p>
            <a:pPr lvl="2" eaLnBrk="1" hangingPunct="1">
              <a:lnSpc>
                <a:spcPct val="90000"/>
              </a:lnSpc>
            </a:pPr>
            <a:r>
              <a:rPr lang="en-US" altLang="en-US" sz="2000" dirty="0">
                <a:latin typeface="Arial" panose="020B0604020202020204" pitchFamily="34" charset="0"/>
                <a:cs typeface="Arial" panose="020B0604020202020204" pitchFamily="34" charset="0"/>
              </a:rPr>
              <a:t>10,000 to 20,000 </a:t>
            </a:r>
            <a:r>
              <a:rPr lang="en-US" altLang="en-US" sz="2000" dirty="0" err="1">
                <a:latin typeface="Arial" panose="020B0604020202020204" pitchFamily="34" charset="0"/>
                <a:cs typeface="Arial" panose="020B0604020202020204" pitchFamily="34" charset="0"/>
              </a:rPr>
              <a:t>gpd</a:t>
            </a:r>
            <a:r>
              <a:rPr lang="en-US" altLang="en-US" sz="2000" dirty="0">
                <a:latin typeface="Arial" panose="020B0604020202020204" pitchFamily="34" charset="0"/>
                <a:cs typeface="Arial" panose="020B0604020202020204" pitchFamily="34" charset="0"/>
              </a:rPr>
              <a:t>/linear </a:t>
            </a:r>
            <a:r>
              <a:rPr lang="en-US" altLang="en-US" sz="2000" dirty="0" err="1">
                <a:latin typeface="Arial" panose="020B0604020202020204" pitchFamily="34" charset="0"/>
                <a:cs typeface="Arial" panose="020B0604020202020204" pitchFamily="34" charset="0"/>
              </a:rPr>
              <a:t>ft</a:t>
            </a:r>
            <a:endParaRPr lang="en-US" altLang="en-US" sz="2000" dirty="0">
              <a:latin typeface="Arial" panose="020B0604020202020204" pitchFamily="34" charset="0"/>
              <a:cs typeface="Arial" panose="020B0604020202020204" pitchFamily="34" charset="0"/>
            </a:endParaRPr>
          </a:p>
        </p:txBody>
      </p:sp>
      <p:sp>
        <p:nvSpPr>
          <p:cNvPr id="4" name="Slide Number Placeholder 5"/>
          <p:cNvSpPr txBox="1">
            <a:spLocks noGrp="1"/>
          </p:cNvSpPr>
          <p:nvPr/>
        </p:nvSpPr>
        <p:spPr>
          <a:xfrm>
            <a:off x="7924800" y="6356350"/>
            <a:ext cx="762000" cy="365125"/>
          </a:xfrm>
          <a:prstGeom prst="rect">
            <a:avLst/>
          </a:prstGeom>
          <a:noFill/>
        </p:spPr>
        <p:txBody>
          <a:bodyPr lIns="0" tIns="0" rIns="0" bIns="0" anchor="b"/>
          <a:lstStyle/>
          <a:p>
            <a:pPr algn="r" eaLnBrk="1" hangingPunct="1">
              <a:defRPr/>
            </a:pPr>
            <a:fld id="{3F626C8B-FA11-4E4A-A2BB-FA4DE0ED1080}" type="slidenum">
              <a:rPr lang="en-US" sz="1200">
                <a:solidFill>
                  <a:schemeClr val="tx2">
                    <a:shade val="90000"/>
                  </a:schemeClr>
                </a:solidFill>
              </a:rPr>
              <a:pPr algn="r" eaLnBrk="1" hangingPunct="1">
                <a:defRPr/>
              </a:pPr>
              <a:t>37</a:t>
            </a:fld>
            <a:endParaRPr lang="en-US" sz="1200">
              <a:solidFill>
                <a:schemeClr val="tx2">
                  <a:shade val="90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Final or Secondary Clarifiers</a:t>
            </a:r>
          </a:p>
        </p:txBody>
      </p:sp>
      <p:sp>
        <p:nvSpPr>
          <p:cNvPr id="38915" name="Rectangle 3"/>
          <p:cNvSpPr>
            <a:spLocks noGrp="1" noChangeArrowheads="1"/>
          </p:cNvSpPr>
          <p:nvPr>
            <p:ph idx="1"/>
          </p:nvPr>
        </p:nvSpPr>
        <p:spPr/>
        <p:txBody>
          <a:bodyPr/>
          <a:lstStyle/>
          <a:p>
            <a:pPr marL="0" indent="0" eaLnBrk="1" hangingPunct="1">
              <a:buNone/>
            </a:pPr>
            <a:r>
              <a:rPr lang="en-US" altLang="en-US" dirty="0">
                <a:latin typeface="Arial" panose="020B0604020202020204" pitchFamily="34" charset="0"/>
                <a:cs typeface="Arial" panose="020B0604020202020204" pitchFamily="34" charset="0"/>
              </a:rPr>
              <a:t>There are differences in sludge characteristics between trickling filters and activated sludge:</a:t>
            </a:r>
          </a:p>
          <a:p>
            <a:pPr eaLnBrk="1" hangingPunct="1"/>
            <a:r>
              <a:rPr lang="en-US" altLang="en-US" dirty="0">
                <a:latin typeface="Arial" panose="020B0604020202020204" pitchFamily="34" charset="0"/>
                <a:cs typeface="Arial" panose="020B0604020202020204" pitchFamily="34" charset="0"/>
              </a:rPr>
              <a:t>Design of final clarifiers following trickling filters is similar to design of primary clarifiers</a:t>
            </a:r>
          </a:p>
          <a:p>
            <a:pPr eaLnBrk="1" hangingPunct="1"/>
            <a:r>
              <a:rPr lang="en-US" altLang="en-US" dirty="0">
                <a:latin typeface="Arial" panose="020B0604020202020204" pitchFamily="34" charset="0"/>
                <a:cs typeface="Arial" panose="020B0604020202020204" pitchFamily="34" charset="0"/>
              </a:rPr>
              <a:t>Design of clarifiers following activated sludge systems must take into account the reduced </a:t>
            </a:r>
            <a:r>
              <a:rPr lang="en-US" altLang="en-US" dirty="0" err="1">
                <a:latin typeface="Arial" panose="020B0604020202020204" pitchFamily="34" charset="0"/>
                <a:cs typeface="Arial" panose="020B0604020202020204" pitchFamily="34" charset="0"/>
              </a:rPr>
              <a:t>settleability</a:t>
            </a:r>
            <a:r>
              <a:rPr lang="en-US" altLang="en-US" dirty="0">
                <a:latin typeface="Arial" panose="020B0604020202020204" pitchFamily="34" charset="0"/>
                <a:cs typeface="Arial" panose="020B0604020202020204" pitchFamily="34" charset="0"/>
              </a:rPr>
              <a:t>.</a:t>
            </a:r>
          </a:p>
          <a:p>
            <a:pPr lvl="1" eaLnBrk="1" hangingPunct="1"/>
            <a:r>
              <a:rPr lang="en-US" altLang="en-US" dirty="0">
                <a:latin typeface="Arial" panose="020B0604020202020204" pitchFamily="34" charset="0"/>
                <a:cs typeface="Arial" panose="020B0604020202020204" pitchFamily="34" charset="0"/>
              </a:rPr>
              <a:t>Deeper</a:t>
            </a:r>
          </a:p>
          <a:p>
            <a:pPr lvl="1" eaLnBrk="1" hangingPunct="1"/>
            <a:r>
              <a:rPr lang="en-US" altLang="en-US" dirty="0">
                <a:latin typeface="Arial" panose="020B0604020202020204" pitchFamily="34" charset="0"/>
                <a:cs typeface="Arial" panose="020B0604020202020204" pitchFamily="34" charset="0"/>
              </a:rPr>
              <a:t>Lower overflow rate</a:t>
            </a:r>
          </a:p>
          <a:p>
            <a:pPr lvl="1" eaLnBrk="1" hangingPunct="1"/>
            <a:r>
              <a:rPr lang="en-US" altLang="en-US" dirty="0">
                <a:latin typeface="Arial" panose="020B0604020202020204" pitchFamily="34" charset="0"/>
                <a:cs typeface="Arial" panose="020B0604020202020204" pitchFamily="34" charset="0"/>
              </a:rPr>
              <a:t>Longer weir length</a:t>
            </a:r>
          </a:p>
        </p:txBody>
      </p:sp>
      <p:sp>
        <p:nvSpPr>
          <p:cNvPr id="4" name="Slide Number Placeholder 5"/>
          <p:cNvSpPr>
            <a:spLocks noGrp="1"/>
          </p:cNvSpPr>
          <p:nvPr>
            <p:ph type="sldNum" sz="quarter" idx="12"/>
          </p:nvPr>
        </p:nvSpPr>
        <p:spPr/>
        <p:txBody>
          <a:bodyPr/>
          <a:lstStyle/>
          <a:p>
            <a:pPr>
              <a:defRPr/>
            </a:pPr>
            <a:fld id="{C0D294A5-C564-4870-B62A-FE1F30C186E4}" type="slidenum">
              <a:rPr lang="en-US"/>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457200" y="704850"/>
            <a:ext cx="8229600" cy="1143000"/>
          </a:xfrm>
        </p:spPr>
        <p:txBody>
          <a:bodyPr/>
          <a:lstStyle/>
          <a:p>
            <a:pPr eaLnBrk="1" hangingPunct="1"/>
            <a:r>
              <a:rPr lang="en-US" altLang="en-US" sz="4000" dirty="0">
                <a:latin typeface="Arial" panose="020B0604020202020204" pitchFamily="34" charset="0"/>
                <a:cs typeface="Arial" panose="020B0604020202020204" pitchFamily="34" charset="0"/>
              </a:rPr>
              <a:t>Final Clarifiers-After TF vs After AS</a:t>
            </a:r>
          </a:p>
        </p:txBody>
      </p:sp>
      <p:sp>
        <p:nvSpPr>
          <p:cNvPr id="39939" name="Rectangle 7"/>
          <p:cNvSpPr>
            <a:spLocks noGrp="1" noChangeArrowheads="1"/>
          </p:cNvSpPr>
          <p:nvPr>
            <p:ph sz="half" idx="1"/>
          </p:nvPr>
        </p:nvSpPr>
        <p:spPr>
          <a:xfrm>
            <a:off x="457200" y="1920875"/>
            <a:ext cx="4038600" cy="4433888"/>
          </a:xfrm>
        </p:spPr>
        <p:txBody>
          <a:bodyPr/>
          <a:lstStyle/>
          <a:p>
            <a:pPr eaLnBrk="1" hangingPunct="1"/>
            <a:r>
              <a:rPr lang="en-US" altLang="en-US" dirty="0">
                <a:latin typeface="Arial" panose="020B0604020202020204" pitchFamily="34" charset="0"/>
                <a:cs typeface="Arial" panose="020B0604020202020204" pitchFamily="34" charset="0"/>
              </a:rPr>
              <a:t>Settles Readily</a:t>
            </a:r>
          </a:p>
          <a:p>
            <a:pPr eaLnBrk="1" hangingPunct="1"/>
            <a:r>
              <a:rPr lang="en-US" altLang="en-US" dirty="0">
                <a:latin typeface="Arial" panose="020B0604020202020204" pitchFamily="34" charset="0"/>
                <a:cs typeface="Arial" panose="020B0604020202020204" pitchFamily="34" charset="0"/>
              </a:rPr>
              <a:t>Less buoyant	</a:t>
            </a:r>
          </a:p>
          <a:p>
            <a:pPr eaLnBrk="1" hangingPunct="1"/>
            <a:r>
              <a:rPr lang="en-US" altLang="en-US" dirty="0">
                <a:latin typeface="Arial" panose="020B0604020202020204" pitchFamily="34" charset="0"/>
                <a:cs typeface="Arial" panose="020B0604020202020204" pitchFamily="34" charset="0"/>
              </a:rPr>
              <a:t>Depth – a few inches</a:t>
            </a:r>
          </a:p>
          <a:p>
            <a:pPr eaLnBrk="1" hangingPunct="1"/>
            <a:r>
              <a:rPr lang="en-US" altLang="en-US" dirty="0">
                <a:latin typeface="Arial" panose="020B0604020202020204" pitchFamily="34" charset="0"/>
                <a:cs typeface="Arial" panose="020B0604020202020204" pitchFamily="34" charset="0"/>
              </a:rPr>
              <a:t>Sludge is removed less frequently</a:t>
            </a:r>
          </a:p>
          <a:p>
            <a:pPr eaLnBrk="1" hangingPunct="1"/>
            <a:r>
              <a:rPr lang="en-US" altLang="en-US" dirty="0">
                <a:latin typeface="Arial" panose="020B0604020202020204" pitchFamily="34" charset="0"/>
                <a:cs typeface="Arial" panose="020B0604020202020204" pitchFamily="34" charset="0"/>
              </a:rPr>
              <a:t>Tank not as deep</a:t>
            </a:r>
          </a:p>
        </p:txBody>
      </p:sp>
      <p:sp>
        <p:nvSpPr>
          <p:cNvPr id="39940" name="Rectangle 8"/>
          <p:cNvSpPr>
            <a:spLocks noGrp="1" noChangeArrowheads="1"/>
          </p:cNvSpPr>
          <p:nvPr>
            <p:ph sz="half" idx="2"/>
          </p:nvPr>
        </p:nvSpPr>
        <p:spPr>
          <a:xfrm>
            <a:off x="4648200" y="1920875"/>
            <a:ext cx="4038600" cy="4433888"/>
          </a:xfrm>
        </p:spPr>
        <p:txBody>
          <a:bodyPr/>
          <a:lstStyle/>
          <a:p>
            <a:pPr eaLnBrk="1" hangingPunct="1"/>
            <a:r>
              <a:rPr lang="en-US" altLang="en-US" dirty="0">
                <a:latin typeface="Arial" panose="020B0604020202020204" pitchFamily="34" charset="0"/>
                <a:cs typeface="Arial" panose="020B0604020202020204" pitchFamily="34" charset="0"/>
              </a:rPr>
              <a:t>Hard to Settle</a:t>
            </a:r>
          </a:p>
          <a:p>
            <a:pPr eaLnBrk="1" hangingPunct="1"/>
            <a:r>
              <a:rPr lang="en-US" altLang="en-US" dirty="0">
                <a:latin typeface="Arial" panose="020B0604020202020204" pitchFamily="34" charset="0"/>
                <a:cs typeface="Arial" panose="020B0604020202020204" pitchFamily="34" charset="0"/>
              </a:rPr>
              <a:t>Lighter, more buoyant</a:t>
            </a:r>
          </a:p>
          <a:p>
            <a:pPr eaLnBrk="1" hangingPunct="1"/>
            <a:r>
              <a:rPr lang="en-US" altLang="en-US" dirty="0">
                <a:latin typeface="Arial" panose="020B0604020202020204" pitchFamily="34" charset="0"/>
                <a:cs typeface="Arial" panose="020B0604020202020204" pitchFamily="34" charset="0"/>
              </a:rPr>
              <a:t>Depth – 1 to 2 feet</a:t>
            </a:r>
          </a:p>
          <a:p>
            <a:pPr eaLnBrk="1" hangingPunct="1"/>
            <a:r>
              <a:rPr lang="en-US" altLang="en-US" dirty="0">
                <a:latin typeface="Arial" panose="020B0604020202020204" pitchFamily="34" charset="0"/>
                <a:cs typeface="Arial" panose="020B0604020202020204" pitchFamily="34" charset="0"/>
              </a:rPr>
              <a:t>Rapid, uniform sludge withdrawal is ideal</a:t>
            </a:r>
          </a:p>
          <a:p>
            <a:pPr eaLnBrk="1" hangingPunct="1"/>
            <a:r>
              <a:rPr lang="en-US" altLang="en-US" dirty="0">
                <a:latin typeface="Arial" panose="020B0604020202020204" pitchFamily="34" charset="0"/>
                <a:cs typeface="Arial" panose="020B0604020202020204" pitchFamily="34" charset="0"/>
              </a:rPr>
              <a:t>Tank is usually deeper</a:t>
            </a:r>
          </a:p>
          <a:p>
            <a:pPr eaLnBrk="1" hangingPunct="1"/>
            <a:endParaRPr lang="en-US" altLang="en-US" dirty="0"/>
          </a:p>
          <a:p>
            <a:pPr eaLnBrk="1" hangingPunct="1"/>
            <a:endParaRPr lang="en-US" altLang="en-US" dirty="0"/>
          </a:p>
        </p:txBody>
      </p:sp>
      <p:sp>
        <p:nvSpPr>
          <p:cNvPr id="5" name="Slide Number Placeholder 6"/>
          <p:cNvSpPr>
            <a:spLocks noGrp="1"/>
          </p:cNvSpPr>
          <p:nvPr>
            <p:ph type="sldNum" sz="quarter" idx="12"/>
          </p:nvPr>
        </p:nvSpPr>
        <p:spPr/>
        <p:txBody>
          <a:bodyPr/>
          <a:lstStyle/>
          <a:p>
            <a:pPr>
              <a:defRPr/>
            </a:pPr>
            <a:fld id="{0D7514E3-1132-4122-9716-146EC1D0D8AD}" type="slidenum">
              <a:rPr lang="en-US"/>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WW Treatment</a:t>
            </a:r>
            <a:endParaRPr lang="en-US" altLang="en-US" sz="2400"/>
          </a:p>
        </p:txBody>
      </p:sp>
      <p:sp>
        <p:nvSpPr>
          <p:cNvPr id="8195" name="Rectangle 3"/>
          <p:cNvSpPr>
            <a:spLocks noGrp="1" noChangeArrowheads="1"/>
          </p:cNvSpPr>
          <p:nvPr>
            <p:ph idx="1"/>
          </p:nvPr>
        </p:nvSpPr>
        <p:spPr/>
        <p:txBody>
          <a:bodyPr/>
          <a:lstStyle/>
          <a:p>
            <a:pPr marL="0" indent="0" eaLnBrk="1" hangingPunct="1">
              <a:buNone/>
            </a:pPr>
            <a:endParaRPr lang="en-US" altLang="en-US" dirty="0"/>
          </a:p>
          <a:p>
            <a:pPr marL="0" indent="0" eaLnBrk="1" hangingPunct="1">
              <a:buNone/>
            </a:pPr>
            <a:r>
              <a:rPr lang="en-US" altLang="en-US" dirty="0"/>
              <a:t>Combination of physical and biological processes  </a:t>
            </a:r>
          </a:p>
          <a:p>
            <a:pPr eaLnBrk="1" hangingPunct="1"/>
            <a:endParaRPr lang="en-US" altLang="en-US" dirty="0"/>
          </a:p>
          <a:p>
            <a:pPr marL="0" indent="0" eaLnBrk="1" hangingPunct="1">
              <a:buNone/>
            </a:pPr>
            <a:r>
              <a:rPr lang="en-US" altLang="en-US" dirty="0"/>
              <a:t>Processes are used to remove organics and solids (reduce BOD and SS)</a:t>
            </a:r>
          </a:p>
          <a:p>
            <a:pPr eaLnBrk="1" hangingPunct="1">
              <a:buFont typeface="Wingdings" pitchFamily="2" charset="2"/>
              <a:buNone/>
            </a:pPr>
            <a:endParaRPr lang="en-US" altLang="en-US" dirty="0"/>
          </a:p>
          <a:p>
            <a:pPr eaLnBrk="1" hangingPunct="1">
              <a:buFont typeface="Wingdings" pitchFamily="2" charset="2"/>
              <a:buNone/>
            </a:pPr>
            <a:endParaRPr lang="en-US" altLang="en-US" dirty="0"/>
          </a:p>
          <a:p>
            <a:pPr eaLnBrk="1" hangingPunct="1"/>
            <a:endParaRPr lang="en-US" altLang="en-US" dirty="0"/>
          </a:p>
        </p:txBody>
      </p:sp>
      <p:sp>
        <p:nvSpPr>
          <p:cNvPr id="4" name="Slide Number Placeholder 5"/>
          <p:cNvSpPr>
            <a:spLocks noGrp="1"/>
          </p:cNvSpPr>
          <p:nvPr>
            <p:ph type="sldNum" sz="quarter" idx="12"/>
          </p:nvPr>
        </p:nvSpPr>
        <p:spPr/>
        <p:txBody>
          <a:bodyPr/>
          <a:lstStyle/>
          <a:p>
            <a:pPr>
              <a:defRPr/>
            </a:pPr>
            <a:fld id="{78C71DF4-9E3B-436C-AA0D-ACF57355E16A}" type="slidenum">
              <a:rPr lang="en-US"/>
              <a:pPr>
                <a:defRPr/>
              </a:pPr>
              <a:t>4</a:t>
            </a:fld>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noAutofit/>
          </a:bodyPr>
          <a:lstStyle/>
          <a:p>
            <a:pPr eaLnBrk="1" fontAlgn="auto" hangingPunct="1">
              <a:spcAft>
                <a:spcPts val="0"/>
              </a:spcAft>
              <a:defRPr/>
            </a:pPr>
            <a:r>
              <a:rPr lang="en-US" sz="4000" dirty="0">
                <a:latin typeface="Arial" panose="020B0604020202020204" pitchFamily="34" charset="0"/>
                <a:cs typeface="Arial" panose="020B0604020202020204" pitchFamily="34" charset="0"/>
              </a:rPr>
              <a:t>Final (Secondary) Clarifier Example</a:t>
            </a:r>
          </a:p>
        </p:txBody>
      </p:sp>
      <p:sp>
        <p:nvSpPr>
          <p:cNvPr id="40963" name="Rectangle 3"/>
          <p:cNvSpPr>
            <a:spLocks noGrp="1" noChangeArrowheads="1"/>
          </p:cNvSpPr>
          <p:nvPr>
            <p:ph idx="1"/>
          </p:nvPr>
        </p:nvSpPr>
        <p:spPr/>
        <p:txBody>
          <a:bodyPr/>
          <a:lstStyle/>
          <a:p>
            <a:pPr marL="0" indent="0" eaLnBrk="1" hangingPunct="1">
              <a:buNone/>
            </a:pPr>
            <a:endParaRPr lang="en-US" altLang="en-US" dirty="0"/>
          </a:p>
        </p:txBody>
      </p:sp>
      <p:sp>
        <p:nvSpPr>
          <p:cNvPr id="4" name="Slide Number Placeholder 5"/>
          <p:cNvSpPr>
            <a:spLocks noGrp="1"/>
          </p:cNvSpPr>
          <p:nvPr>
            <p:ph type="sldNum" sz="quarter" idx="12"/>
          </p:nvPr>
        </p:nvSpPr>
        <p:spPr/>
        <p:txBody>
          <a:bodyPr/>
          <a:lstStyle/>
          <a:p>
            <a:pPr>
              <a:defRPr/>
            </a:pPr>
            <a:fld id="{4BEF833E-9A63-4AC5-BB57-E666343FE0FA}" type="slidenum">
              <a:rPr lang="en-US"/>
              <a:pPr>
                <a:defRPr/>
              </a:pPr>
              <a:t>40</a:t>
            </a:fld>
            <a:endParaRPr lang="en-US"/>
          </a:p>
        </p:txBody>
      </p:sp>
    </p:spTree>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57200" y="1143000"/>
            <a:ext cx="8229600" cy="685800"/>
          </a:xfrm>
        </p:spPr>
        <p:txBody>
          <a:bodyPr/>
          <a:lstStyle/>
          <a:p>
            <a:pPr algn="ctr" eaLnBrk="1" hangingPunct="1"/>
            <a:r>
              <a:rPr lang="en-US" altLang="en-US" sz="4600" dirty="0">
                <a:latin typeface="Arial" panose="020B0604020202020204" pitchFamily="34" charset="0"/>
                <a:cs typeface="Arial" panose="020B0604020202020204" pitchFamily="34" charset="0"/>
              </a:rPr>
              <a:t>Description</a:t>
            </a:r>
          </a:p>
        </p:txBody>
      </p:sp>
      <p:sp>
        <p:nvSpPr>
          <p:cNvPr id="41987" name="Rectangle 3"/>
          <p:cNvSpPr>
            <a:spLocks noGrp="1" noChangeArrowheads="1"/>
          </p:cNvSpPr>
          <p:nvPr>
            <p:ph idx="4294967295"/>
          </p:nvPr>
        </p:nvSpPr>
        <p:spPr/>
        <p:txBody>
          <a:bodyPr/>
          <a:lstStyle/>
          <a:p>
            <a:pPr marL="0" indent="0" eaLnBrk="1" hangingPunct="1">
              <a:lnSpc>
                <a:spcPct val="90000"/>
              </a:lnSpc>
              <a:buNone/>
            </a:pPr>
            <a:endParaRPr lang="en-US" altLang="en-US" sz="2800" dirty="0"/>
          </a:p>
          <a:p>
            <a:pPr marL="0" indent="0" eaLnBrk="1" hangingPunct="1">
              <a:lnSpc>
                <a:spcPct val="90000"/>
              </a:lnSpc>
              <a:buNone/>
            </a:pPr>
            <a:r>
              <a:rPr lang="en-US" altLang="en-US" sz="2800" dirty="0">
                <a:latin typeface="Arial" panose="020B0604020202020204" pitchFamily="34" charset="0"/>
                <a:cs typeface="Arial" panose="020B0604020202020204" pitchFamily="34" charset="0"/>
              </a:rPr>
              <a:t>Determine the recommended size of two new circular secondary clarifiers for an activated sludge system w/ a design flow of 20,000 m</a:t>
            </a:r>
            <a:r>
              <a:rPr lang="en-US" altLang="en-US" sz="2800" baseline="30000" dirty="0">
                <a:latin typeface="Arial" panose="020B0604020202020204" pitchFamily="34" charset="0"/>
                <a:cs typeface="Arial" panose="020B0604020202020204" pitchFamily="34" charset="0"/>
              </a:rPr>
              <a:t>3</a:t>
            </a:r>
            <a:r>
              <a:rPr lang="en-US" altLang="en-US" sz="2800" dirty="0">
                <a:latin typeface="Arial" panose="020B0604020202020204" pitchFamily="34" charset="0"/>
                <a:cs typeface="Arial" panose="020B0604020202020204" pitchFamily="34" charset="0"/>
              </a:rPr>
              <a:t>/day with a peak hourly flow of 32,000 m</a:t>
            </a:r>
            <a:r>
              <a:rPr lang="en-US" altLang="en-US" sz="2800" baseline="30000" dirty="0">
                <a:latin typeface="Arial" panose="020B0604020202020204" pitchFamily="34" charset="0"/>
                <a:cs typeface="Arial" panose="020B0604020202020204" pitchFamily="34" charset="0"/>
              </a:rPr>
              <a:t>3</a:t>
            </a:r>
            <a:r>
              <a:rPr lang="en-US" altLang="en-US" sz="2800" dirty="0">
                <a:latin typeface="Arial" panose="020B0604020202020204" pitchFamily="34" charset="0"/>
                <a:cs typeface="Arial" panose="020B0604020202020204" pitchFamily="34" charset="0"/>
              </a:rPr>
              <a:t>/day. Use maximum overflow rates of 33 m</a:t>
            </a:r>
            <a:r>
              <a:rPr lang="en-US" altLang="en-US" sz="2800" baseline="30000" dirty="0">
                <a:latin typeface="Arial" panose="020B0604020202020204" pitchFamily="34" charset="0"/>
                <a:cs typeface="Arial" panose="020B0604020202020204" pitchFamily="34" charset="0"/>
              </a:rPr>
              <a:t>3</a:t>
            </a:r>
            <a:r>
              <a:rPr lang="en-US" altLang="en-US" sz="2800" dirty="0">
                <a:latin typeface="Arial" panose="020B0604020202020204" pitchFamily="34" charset="0"/>
                <a:cs typeface="Arial" panose="020B0604020202020204" pitchFamily="34" charset="0"/>
              </a:rPr>
              <a:t>/m</a:t>
            </a:r>
            <a:r>
              <a:rPr lang="en-US" altLang="en-US" sz="2800" baseline="30000" dirty="0">
                <a:latin typeface="Arial" panose="020B0604020202020204" pitchFamily="34" charset="0"/>
                <a:cs typeface="Arial" panose="020B0604020202020204" pitchFamily="34" charset="0"/>
              </a:rPr>
              <a:t>2</a:t>
            </a:r>
            <a:r>
              <a:rPr lang="en-US" altLang="en-US" sz="2800" dirty="0">
                <a:latin typeface="Arial" panose="020B0604020202020204" pitchFamily="34" charset="0"/>
                <a:cs typeface="Arial" panose="020B0604020202020204" pitchFamily="34" charset="0"/>
              </a:rPr>
              <a:t>-day at design monthly flow and 66 m</a:t>
            </a:r>
            <a:r>
              <a:rPr lang="en-US" altLang="en-US" sz="2800" baseline="30000" dirty="0">
                <a:latin typeface="Arial" panose="020B0604020202020204" pitchFamily="34" charset="0"/>
                <a:cs typeface="Arial" panose="020B0604020202020204" pitchFamily="34" charset="0"/>
              </a:rPr>
              <a:t>3</a:t>
            </a:r>
            <a:r>
              <a:rPr lang="en-US" altLang="en-US" sz="2800" dirty="0">
                <a:latin typeface="Arial" panose="020B0604020202020204" pitchFamily="34" charset="0"/>
                <a:cs typeface="Arial" panose="020B0604020202020204" pitchFamily="34" charset="0"/>
              </a:rPr>
              <a:t>/m</a:t>
            </a:r>
            <a:r>
              <a:rPr lang="en-US" altLang="en-US" sz="2800" baseline="30000" dirty="0">
                <a:latin typeface="Arial" panose="020B0604020202020204" pitchFamily="34" charset="0"/>
                <a:cs typeface="Arial" panose="020B0604020202020204" pitchFamily="34" charset="0"/>
              </a:rPr>
              <a:t>2</a:t>
            </a:r>
            <a:r>
              <a:rPr lang="en-US" altLang="en-US" sz="2800" dirty="0">
                <a:latin typeface="Arial" panose="020B0604020202020204" pitchFamily="34" charset="0"/>
                <a:cs typeface="Arial" panose="020B0604020202020204" pitchFamily="34" charset="0"/>
              </a:rPr>
              <a:t>-day at peak hourly flow.</a:t>
            </a:r>
            <a:endParaRPr lang="en-US" altLang="en-US" dirty="0">
              <a:latin typeface="Arial" panose="020B0604020202020204" pitchFamily="34" charset="0"/>
              <a:cs typeface="Arial" panose="020B0604020202020204" pitchFamily="34" charset="0"/>
            </a:endParaRPr>
          </a:p>
          <a:p>
            <a:pPr eaLnBrk="1" hangingPunct="1">
              <a:lnSpc>
                <a:spcPct val="90000"/>
              </a:lnSpc>
              <a:buFont typeface="Wingdings 2" pitchFamily="18" charset="2"/>
              <a:buNone/>
            </a:pPr>
            <a:endParaRPr lang="en-US" altLang="en-US" sz="2500" dirty="0"/>
          </a:p>
        </p:txBody>
      </p:sp>
      <p:sp>
        <p:nvSpPr>
          <p:cNvPr id="4" name="Slide Number Placeholder 5"/>
          <p:cNvSpPr txBox="1">
            <a:spLocks noGrp="1"/>
          </p:cNvSpPr>
          <p:nvPr/>
        </p:nvSpPr>
        <p:spPr>
          <a:xfrm>
            <a:off x="7924800" y="6356350"/>
            <a:ext cx="762000" cy="365125"/>
          </a:xfrm>
          <a:prstGeom prst="rect">
            <a:avLst/>
          </a:prstGeom>
          <a:noFill/>
        </p:spPr>
        <p:txBody>
          <a:bodyPr lIns="0" tIns="0" rIns="0" bIns="0" anchor="b"/>
          <a:lstStyle/>
          <a:p>
            <a:pPr algn="r" eaLnBrk="1" hangingPunct="1">
              <a:defRPr/>
            </a:pPr>
            <a:fld id="{576622F3-2828-4124-A027-3C422DD8A9A1}" type="slidenum">
              <a:rPr lang="en-US" sz="1200">
                <a:solidFill>
                  <a:schemeClr val="tx2">
                    <a:shade val="90000"/>
                  </a:schemeClr>
                </a:solidFill>
              </a:rPr>
              <a:pPr algn="r" eaLnBrk="1" hangingPunct="1">
                <a:defRPr/>
              </a:pPr>
              <a:t>41</a:t>
            </a:fld>
            <a:endParaRPr lang="en-US" sz="1200">
              <a:solidFill>
                <a:schemeClr val="tx2">
                  <a:shade val="90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57200" y="609600"/>
            <a:ext cx="8229600" cy="1447800"/>
          </a:xfrm>
        </p:spPr>
        <p:txBody>
          <a:bodyPr/>
          <a:lstStyle/>
          <a:p>
            <a:pPr algn="ctr" eaLnBrk="1" hangingPunct="1"/>
            <a:r>
              <a:rPr lang="en-US" altLang="en-US" sz="4600" dirty="0">
                <a:latin typeface="Arial" panose="020B0604020202020204" pitchFamily="34" charset="0"/>
                <a:cs typeface="Arial" panose="020B0604020202020204" pitchFamily="34" charset="0"/>
              </a:rPr>
              <a:t>Calculate Required Surface Area &amp; Tank Diameter</a:t>
            </a:r>
          </a:p>
        </p:txBody>
      </p:sp>
      <p:sp>
        <p:nvSpPr>
          <p:cNvPr id="93187" name="Rectangle 3"/>
          <p:cNvSpPr>
            <a:spLocks noGrp="1" noChangeArrowheads="1"/>
          </p:cNvSpPr>
          <p:nvPr>
            <p:ph idx="4294967295"/>
          </p:nvPr>
        </p:nvSpPr>
        <p:spPr>
          <a:xfrm>
            <a:off x="457200" y="2362200"/>
            <a:ext cx="8229600" cy="3962400"/>
          </a:xfrm>
        </p:spPr>
        <p:txBody>
          <a:bodyPr/>
          <a:lstStyle/>
          <a:p>
            <a:pPr marL="0" indent="0" eaLnBrk="1" hangingPunct="1">
              <a:lnSpc>
                <a:spcPct val="90000"/>
              </a:lnSpc>
              <a:buFont typeface="Wingdings 2" pitchFamily="18" charset="2"/>
              <a:buNone/>
              <a:defRPr/>
            </a:pPr>
            <a:r>
              <a:rPr lang="en-US" sz="2800" b="1" u="sng" dirty="0">
                <a:latin typeface="Arial" panose="020B0604020202020204" pitchFamily="34" charset="0"/>
                <a:cs typeface="Arial" panose="020B0604020202020204" pitchFamily="34" charset="0"/>
              </a:rPr>
              <a:t>Design Monthly Flow</a:t>
            </a:r>
          </a:p>
          <a:p>
            <a:pPr eaLnBrk="1" hangingPunct="1">
              <a:lnSpc>
                <a:spcPct val="90000"/>
              </a:lnSpc>
              <a:defRPr/>
            </a:pPr>
            <a:r>
              <a:rPr lang="en-US" sz="2800" dirty="0">
                <a:latin typeface="Arial" panose="020B0604020202020204" pitchFamily="34" charset="0"/>
                <a:cs typeface="Arial" panose="020B0604020202020204" pitchFamily="34" charset="0"/>
              </a:rPr>
              <a:t>Required Surface area = Design flow Rate/Maximum Overflow Rate</a:t>
            </a:r>
          </a:p>
          <a:p>
            <a:pPr eaLnBrk="1" hangingPunct="1">
              <a:lnSpc>
                <a:spcPct val="90000"/>
              </a:lnSpc>
              <a:defRPr/>
            </a:pPr>
            <a:r>
              <a:rPr lang="en-US" sz="2800" dirty="0">
                <a:latin typeface="Arial" panose="020B0604020202020204" pitchFamily="34" charset="0"/>
                <a:cs typeface="Arial" panose="020B0604020202020204" pitchFamily="34" charset="0"/>
              </a:rPr>
              <a:t>=20,000/2*33=303 square meters</a:t>
            </a:r>
          </a:p>
          <a:p>
            <a:pPr eaLnBrk="1" hangingPunct="1">
              <a:lnSpc>
                <a:spcPct val="90000"/>
              </a:lnSpc>
              <a:buFont typeface="Wingdings 2" pitchFamily="18" charset="2"/>
              <a:buNone/>
              <a:defRPr/>
            </a:pPr>
            <a:endParaRPr lang="en-US" sz="2800" dirty="0">
              <a:latin typeface="Arial" panose="020B0604020202020204" pitchFamily="34" charset="0"/>
              <a:cs typeface="Arial" panose="020B0604020202020204" pitchFamily="34" charset="0"/>
            </a:endParaRPr>
          </a:p>
          <a:p>
            <a:pPr eaLnBrk="1" hangingPunct="1">
              <a:lnSpc>
                <a:spcPct val="90000"/>
              </a:lnSpc>
              <a:defRPr/>
            </a:pPr>
            <a:r>
              <a:rPr lang="en-US" sz="2800" dirty="0">
                <a:latin typeface="Arial" panose="020B0604020202020204" pitchFamily="34" charset="0"/>
                <a:cs typeface="Arial" panose="020B0604020202020204" pitchFamily="34" charset="0"/>
              </a:rPr>
              <a:t>Assuming 2 tanks, calculate the diameter=19.6 meters</a:t>
            </a:r>
          </a:p>
          <a:p>
            <a:pPr eaLnBrk="1" hangingPunct="1">
              <a:lnSpc>
                <a:spcPct val="90000"/>
              </a:lnSpc>
              <a:defRPr/>
            </a:pPr>
            <a:endParaRPr lang="en-US" sz="2800" dirty="0"/>
          </a:p>
          <a:p>
            <a:pPr eaLnBrk="1" hangingPunct="1">
              <a:lnSpc>
                <a:spcPct val="90000"/>
              </a:lnSpc>
              <a:buFont typeface="Wingdings 2" pitchFamily="18" charset="2"/>
              <a:buNone/>
              <a:defRPr/>
            </a:pPr>
            <a:endParaRPr lang="en-US" sz="2800" dirty="0">
              <a:solidFill>
                <a:srgbClr val="FF3300"/>
              </a:solidFill>
            </a:endParaRPr>
          </a:p>
        </p:txBody>
      </p:sp>
      <p:sp>
        <p:nvSpPr>
          <p:cNvPr id="4" name="Slide Number Placeholder 5"/>
          <p:cNvSpPr txBox="1">
            <a:spLocks noGrp="1"/>
          </p:cNvSpPr>
          <p:nvPr/>
        </p:nvSpPr>
        <p:spPr>
          <a:xfrm>
            <a:off x="7924800" y="6356350"/>
            <a:ext cx="762000" cy="365125"/>
          </a:xfrm>
          <a:prstGeom prst="rect">
            <a:avLst/>
          </a:prstGeom>
          <a:noFill/>
        </p:spPr>
        <p:txBody>
          <a:bodyPr lIns="0" tIns="0" rIns="0" bIns="0" anchor="b"/>
          <a:lstStyle/>
          <a:p>
            <a:pPr algn="r" eaLnBrk="1" hangingPunct="1">
              <a:defRPr/>
            </a:pPr>
            <a:fld id="{7FDB2A15-1B85-4FF1-B990-EF2FE3A62152}" type="slidenum">
              <a:rPr lang="en-US" sz="1200">
                <a:solidFill>
                  <a:schemeClr val="tx2">
                    <a:shade val="90000"/>
                  </a:schemeClr>
                </a:solidFill>
              </a:rPr>
              <a:pPr algn="r" eaLnBrk="1" hangingPunct="1">
                <a:defRPr/>
              </a:pPr>
              <a:t>42</a:t>
            </a:fld>
            <a:endParaRPr lang="en-US" sz="1200">
              <a:solidFill>
                <a:schemeClr val="tx2">
                  <a:shade val="90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57200" y="609600"/>
            <a:ext cx="8229600" cy="1219200"/>
          </a:xfrm>
        </p:spPr>
        <p:txBody>
          <a:bodyPr/>
          <a:lstStyle/>
          <a:p>
            <a:pPr eaLnBrk="1" hangingPunct="1"/>
            <a:r>
              <a:rPr lang="en-US" altLang="en-US" sz="4600" dirty="0">
                <a:latin typeface="Arial" panose="020B0604020202020204" pitchFamily="34" charset="0"/>
                <a:cs typeface="Arial" panose="020B0604020202020204" pitchFamily="34" charset="0"/>
              </a:rPr>
              <a:t>Check Peak Overflow Rate</a:t>
            </a:r>
          </a:p>
        </p:txBody>
      </p:sp>
      <p:sp>
        <p:nvSpPr>
          <p:cNvPr id="95235" name="Rectangle 3"/>
          <p:cNvSpPr>
            <a:spLocks noGrp="1" noChangeArrowheads="1"/>
          </p:cNvSpPr>
          <p:nvPr>
            <p:ph idx="4294967295"/>
          </p:nvPr>
        </p:nvSpPr>
        <p:spPr/>
        <p:txBody>
          <a:bodyPr/>
          <a:lstStyle/>
          <a:p>
            <a:pPr marL="0" indent="0" eaLnBrk="1" hangingPunct="1">
              <a:lnSpc>
                <a:spcPct val="90000"/>
              </a:lnSpc>
              <a:buFont typeface="Wingdings 2" pitchFamily="18" charset="2"/>
              <a:buNone/>
              <a:defRPr/>
            </a:pPr>
            <a:r>
              <a:rPr lang="en-US" sz="2800" b="1" u="sng" dirty="0">
                <a:latin typeface="Arial" panose="020B0604020202020204" pitchFamily="34" charset="0"/>
                <a:cs typeface="Arial" panose="020B0604020202020204" pitchFamily="34" charset="0"/>
              </a:rPr>
              <a:t>Peak Flow</a:t>
            </a:r>
          </a:p>
          <a:p>
            <a:pPr eaLnBrk="1" hangingPunct="1">
              <a:lnSpc>
                <a:spcPct val="90000"/>
              </a:lnSpc>
              <a:defRPr/>
            </a:pPr>
            <a:endParaRPr lang="en-US" sz="2800" dirty="0">
              <a:latin typeface="Arial" panose="020B0604020202020204" pitchFamily="34" charset="0"/>
              <a:cs typeface="Arial" panose="020B0604020202020204" pitchFamily="34" charset="0"/>
            </a:endParaRPr>
          </a:p>
          <a:p>
            <a:pPr eaLnBrk="1" hangingPunct="1">
              <a:lnSpc>
                <a:spcPct val="90000"/>
              </a:lnSpc>
              <a:defRPr/>
            </a:pPr>
            <a:r>
              <a:rPr lang="en-US" sz="2800" dirty="0">
                <a:latin typeface="Arial" panose="020B0604020202020204" pitchFamily="34" charset="0"/>
                <a:cs typeface="Arial" panose="020B0604020202020204" pitchFamily="34" charset="0"/>
              </a:rPr>
              <a:t>Required Surface area = Peak flow Rate/Maximum Overflow Rate</a:t>
            </a:r>
          </a:p>
          <a:p>
            <a:pPr eaLnBrk="1" hangingPunct="1">
              <a:lnSpc>
                <a:spcPct val="90000"/>
              </a:lnSpc>
              <a:defRPr/>
            </a:pPr>
            <a:r>
              <a:rPr lang="en-US" sz="2800" dirty="0">
                <a:latin typeface="Arial" panose="020B0604020202020204" pitchFamily="34" charset="0"/>
                <a:cs typeface="Arial" panose="020B0604020202020204" pitchFamily="34" charset="0"/>
              </a:rPr>
              <a:t>=32,000/2*66=242 square meters</a:t>
            </a:r>
          </a:p>
          <a:p>
            <a:pPr eaLnBrk="1" hangingPunct="1">
              <a:lnSpc>
                <a:spcPct val="90000"/>
              </a:lnSpc>
              <a:defRPr/>
            </a:pPr>
            <a:r>
              <a:rPr lang="en-US" sz="2800" dirty="0">
                <a:latin typeface="Arial" panose="020B0604020202020204" pitchFamily="34" charset="0"/>
                <a:cs typeface="Arial" panose="020B0604020202020204" pitchFamily="34" charset="0"/>
              </a:rPr>
              <a:t>Assuming 2 tanks, calculate the diameter=17.6 meters</a:t>
            </a:r>
          </a:p>
          <a:p>
            <a:pPr eaLnBrk="1" hangingPunct="1">
              <a:lnSpc>
                <a:spcPct val="90000"/>
              </a:lnSpc>
              <a:defRPr/>
            </a:pPr>
            <a:endParaRPr lang="en-US" sz="2800" dirty="0">
              <a:latin typeface="Arial" panose="020B0604020202020204" pitchFamily="34" charset="0"/>
              <a:cs typeface="Arial" panose="020B0604020202020204" pitchFamily="34" charset="0"/>
            </a:endParaRPr>
          </a:p>
          <a:p>
            <a:pPr marL="0" indent="0" eaLnBrk="1" hangingPunct="1">
              <a:lnSpc>
                <a:spcPct val="90000"/>
              </a:lnSpc>
              <a:buNone/>
              <a:defRPr/>
            </a:pPr>
            <a:r>
              <a:rPr lang="en-US" sz="2800" dirty="0">
                <a:solidFill>
                  <a:srgbClr val="00B050"/>
                </a:solidFill>
                <a:latin typeface="Arial" panose="020B0604020202020204" pitchFamily="34" charset="0"/>
                <a:cs typeface="Arial" panose="020B0604020202020204" pitchFamily="34" charset="0"/>
              </a:rPr>
              <a:t>Use worst case:  Diameter must be 19.6 meters</a:t>
            </a:r>
          </a:p>
          <a:p>
            <a:pPr eaLnBrk="1" hangingPunct="1">
              <a:lnSpc>
                <a:spcPct val="90000"/>
              </a:lnSpc>
              <a:buFont typeface="Wingdings 2" pitchFamily="18" charset="2"/>
              <a:buNone/>
              <a:defRPr/>
            </a:pPr>
            <a:endParaRPr lang="en-US" sz="2800" dirty="0"/>
          </a:p>
          <a:p>
            <a:pPr eaLnBrk="1" hangingPunct="1">
              <a:lnSpc>
                <a:spcPct val="90000"/>
              </a:lnSpc>
              <a:buFont typeface="Wingdings 2" pitchFamily="18" charset="2"/>
              <a:buNone/>
              <a:defRPr/>
            </a:pPr>
            <a:endParaRPr lang="en-US" sz="2800" dirty="0"/>
          </a:p>
          <a:p>
            <a:pPr eaLnBrk="1" hangingPunct="1">
              <a:lnSpc>
                <a:spcPct val="90000"/>
              </a:lnSpc>
              <a:buFont typeface="Wingdings 2" pitchFamily="18" charset="2"/>
              <a:buNone/>
              <a:defRPr/>
            </a:pPr>
            <a:endParaRPr lang="en-US" sz="2800" dirty="0"/>
          </a:p>
          <a:p>
            <a:pPr eaLnBrk="1" hangingPunct="1">
              <a:lnSpc>
                <a:spcPct val="90000"/>
              </a:lnSpc>
              <a:buFont typeface="Wingdings 2" pitchFamily="18" charset="2"/>
              <a:buNone/>
              <a:defRPr/>
            </a:pPr>
            <a:endParaRPr lang="en-US" sz="2800" dirty="0"/>
          </a:p>
        </p:txBody>
      </p:sp>
      <p:sp>
        <p:nvSpPr>
          <p:cNvPr id="4" name="Slide Number Placeholder 5"/>
          <p:cNvSpPr txBox="1">
            <a:spLocks noGrp="1"/>
          </p:cNvSpPr>
          <p:nvPr/>
        </p:nvSpPr>
        <p:spPr>
          <a:xfrm>
            <a:off x="7924800" y="6356350"/>
            <a:ext cx="762000" cy="365125"/>
          </a:xfrm>
          <a:prstGeom prst="rect">
            <a:avLst/>
          </a:prstGeom>
          <a:noFill/>
        </p:spPr>
        <p:txBody>
          <a:bodyPr lIns="0" tIns="0" rIns="0" bIns="0" anchor="b"/>
          <a:lstStyle/>
          <a:p>
            <a:pPr algn="r" eaLnBrk="1" hangingPunct="1">
              <a:defRPr/>
            </a:pPr>
            <a:fld id="{9187B00F-441E-4B52-9D94-5DA5FA4EBB64}" type="slidenum">
              <a:rPr lang="en-US" sz="1200">
                <a:solidFill>
                  <a:schemeClr val="tx2">
                    <a:shade val="90000"/>
                  </a:schemeClr>
                </a:solidFill>
              </a:rPr>
              <a:pPr algn="r" eaLnBrk="1" hangingPunct="1">
                <a:defRPr/>
              </a:pPr>
              <a:t>43</a:t>
            </a:fld>
            <a:endParaRPr lang="en-US" sz="1200">
              <a:solidFill>
                <a:schemeClr val="tx2">
                  <a:shade val="90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57200" y="609600"/>
            <a:ext cx="8229600" cy="1219200"/>
          </a:xfrm>
        </p:spPr>
        <p:txBody>
          <a:bodyPr/>
          <a:lstStyle/>
          <a:p>
            <a:pPr eaLnBrk="1" hangingPunct="1"/>
            <a:r>
              <a:rPr lang="en-US" altLang="en-US" sz="4000" dirty="0">
                <a:latin typeface="Arial" panose="020B0604020202020204" pitchFamily="34" charset="0"/>
                <a:cs typeface="Arial" panose="020B0604020202020204" pitchFamily="34" charset="0"/>
              </a:rPr>
              <a:t>Example 11-2  Check Weir Loading</a:t>
            </a:r>
          </a:p>
        </p:txBody>
      </p:sp>
      <p:sp>
        <p:nvSpPr>
          <p:cNvPr id="97283" name="Rectangle 3"/>
          <p:cNvSpPr>
            <a:spLocks noGrp="1" noChangeArrowheads="1"/>
          </p:cNvSpPr>
          <p:nvPr>
            <p:ph idx="4294967295"/>
          </p:nvPr>
        </p:nvSpPr>
        <p:spPr/>
        <p:txBody>
          <a:bodyPr/>
          <a:lstStyle/>
          <a:p>
            <a:pPr marL="0" indent="0" eaLnBrk="1" hangingPunct="1">
              <a:lnSpc>
                <a:spcPct val="90000"/>
              </a:lnSpc>
              <a:buNone/>
              <a:defRPr/>
            </a:pPr>
            <a:r>
              <a:rPr lang="en-US" sz="2800" dirty="0">
                <a:latin typeface="Arial" panose="020B0604020202020204" pitchFamily="34" charset="0"/>
                <a:cs typeface="Arial" panose="020B0604020202020204" pitchFamily="34" charset="0"/>
              </a:rPr>
              <a:t>Assuming the inboard weir channel is set on a diameter of 20 meters </a:t>
            </a:r>
          </a:p>
          <a:p>
            <a:pPr eaLnBrk="1" hangingPunct="1">
              <a:lnSpc>
                <a:spcPct val="90000"/>
              </a:lnSpc>
              <a:defRPr/>
            </a:pPr>
            <a:endParaRPr lang="en-US" sz="2800" dirty="0">
              <a:latin typeface="Arial" panose="020B0604020202020204" pitchFamily="34" charset="0"/>
              <a:cs typeface="Arial" panose="020B0604020202020204" pitchFamily="34" charset="0"/>
            </a:endParaRPr>
          </a:p>
          <a:p>
            <a:pPr marL="0" indent="0" eaLnBrk="1" hangingPunct="1">
              <a:lnSpc>
                <a:spcPct val="90000"/>
              </a:lnSpc>
              <a:buNone/>
              <a:defRPr/>
            </a:pPr>
            <a:r>
              <a:rPr lang="en-US" sz="2800" dirty="0">
                <a:latin typeface="Arial" panose="020B0604020202020204" pitchFamily="34" charset="0"/>
                <a:cs typeface="Arial" panose="020B0604020202020204" pitchFamily="34" charset="0"/>
              </a:rPr>
              <a:t>Weir loading=Q/weir length</a:t>
            </a:r>
          </a:p>
          <a:p>
            <a:pPr marL="0" indent="0" eaLnBrk="1" hangingPunct="1">
              <a:lnSpc>
                <a:spcPct val="90000"/>
              </a:lnSpc>
              <a:buFont typeface="Wingdings 2" pitchFamily="18" charset="2"/>
              <a:buNone/>
              <a:defRPr/>
            </a:pPr>
            <a:endParaRPr lang="en-US" sz="2800" dirty="0">
              <a:latin typeface="Arial" panose="020B0604020202020204" pitchFamily="34" charset="0"/>
              <a:cs typeface="Arial" panose="020B0604020202020204" pitchFamily="34" charset="0"/>
            </a:endParaRPr>
          </a:p>
          <a:p>
            <a:pPr marL="0" indent="0" eaLnBrk="1" hangingPunct="1">
              <a:lnSpc>
                <a:spcPct val="90000"/>
              </a:lnSpc>
              <a:buNone/>
              <a:defRPr/>
            </a:pPr>
            <a:r>
              <a:rPr lang="en-US" sz="2800" dirty="0">
                <a:latin typeface="Arial" panose="020B0604020202020204" pitchFamily="34" charset="0"/>
                <a:cs typeface="Arial" panose="020B0604020202020204" pitchFamily="34" charset="0"/>
              </a:rPr>
              <a:t>=32,000/(pi*19.6 m*2 tanks)=260 m</a:t>
            </a:r>
            <a:r>
              <a:rPr lang="en-US" sz="2800" baseline="30000" dirty="0">
                <a:latin typeface="Arial" panose="020B0604020202020204" pitchFamily="34" charset="0"/>
                <a:cs typeface="Arial" panose="020B0604020202020204" pitchFamily="34" charset="0"/>
              </a:rPr>
              <a:t>3</a:t>
            </a:r>
            <a:r>
              <a:rPr lang="en-US" sz="2800" dirty="0">
                <a:latin typeface="Arial" panose="020B0604020202020204" pitchFamily="34" charset="0"/>
                <a:cs typeface="Arial" panose="020B0604020202020204" pitchFamily="34" charset="0"/>
              </a:rPr>
              <a:t>/m</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-day</a:t>
            </a:r>
          </a:p>
          <a:p>
            <a:pPr marL="0" indent="0" eaLnBrk="1" hangingPunct="1">
              <a:lnSpc>
                <a:spcPct val="90000"/>
              </a:lnSpc>
              <a:buNone/>
              <a:defRPr/>
            </a:pPr>
            <a:endParaRPr lang="en-US" sz="2800" dirty="0">
              <a:latin typeface="Arial" panose="020B0604020202020204" pitchFamily="34" charset="0"/>
              <a:cs typeface="Arial" panose="020B0604020202020204" pitchFamily="34" charset="0"/>
            </a:endParaRPr>
          </a:p>
          <a:p>
            <a:pPr marL="0" indent="0" eaLnBrk="1" hangingPunct="1">
              <a:lnSpc>
                <a:spcPct val="90000"/>
              </a:lnSpc>
              <a:buNone/>
              <a:defRPr/>
            </a:pPr>
            <a:r>
              <a:rPr lang="en-US" sz="2800" dirty="0">
                <a:latin typeface="Arial" panose="020B0604020202020204" pitchFamily="34" charset="0"/>
                <a:cs typeface="Arial" panose="020B0604020202020204" pitchFamily="34" charset="0"/>
              </a:rPr>
              <a:t>(Maximum is 125 to 250; design is just over maximum)</a:t>
            </a:r>
          </a:p>
          <a:p>
            <a:pPr eaLnBrk="1" hangingPunct="1">
              <a:lnSpc>
                <a:spcPct val="90000"/>
              </a:lnSpc>
              <a:buFont typeface="Wingdings 2" pitchFamily="18" charset="2"/>
              <a:buNone/>
              <a:defRPr/>
            </a:pPr>
            <a:endParaRPr lang="en-US" sz="2800" dirty="0"/>
          </a:p>
          <a:p>
            <a:pPr eaLnBrk="1" hangingPunct="1">
              <a:lnSpc>
                <a:spcPct val="90000"/>
              </a:lnSpc>
              <a:buFont typeface="Wingdings 2" pitchFamily="18" charset="2"/>
              <a:buNone/>
              <a:defRPr/>
            </a:pPr>
            <a:endParaRPr lang="en-US" sz="2800" dirty="0"/>
          </a:p>
          <a:p>
            <a:pPr eaLnBrk="1" hangingPunct="1">
              <a:lnSpc>
                <a:spcPct val="90000"/>
              </a:lnSpc>
              <a:buFont typeface="Wingdings 2" pitchFamily="18" charset="2"/>
              <a:buNone/>
              <a:defRPr/>
            </a:pPr>
            <a:endParaRPr lang="en-US" sz="2800" dirty="0"/>
          </a:p>
          <a:p>
            <a:pPr eaLnBrk="1" hangingPunct="1">
              <a:lnSpc>
                <a:spcPct val="90000"/>
              </a:lnSpc>
              <a:buFont typeface="Wingdings 2" pitchFamily="18" charset="2"/>
              <a:buNone/>
              <a:defRPr/>
            </a:pPr>
            <a:endParaRPr lang="en-US" sz="2800" dirty="0"/>
          </a:p>
        </p:txBody>
      </p:sp>
      <p:sp>
        <p:nvSpPr>
          <p:cNvPr id="4" name="Slide Number Placeholder 5"/>
          <p:cNvSpPr txBox="1">
            <a:spLocks noGrp="1"/>
          </p:cNvSpPr>
          <p:nvPr/>
        </p:nvSpPr>
        <p:spPr>
          <a:xfrm>
            <a:off x="7924800" y="6356350"/>
            <a:ext cx="762000" cy="365125"/>
          </a:xfrm>
          <a:prstGeom prst="rect">
            <a:avLst/>
          </a:prstGeom>
          <a:noFill/>
        </p:spPr>
        <p:txBody>
          <a:bodyPr lIns="0" tIns="0" rIns="0" bIns="0" anchor="b"/>
          <a:lstStyle/>
          <a:p>
            <a:pPr algn="r" eaLnBrk="1" hangingPunct="1">
              <a:defRPr/>
            </a:pPr>
            <a:fld id="{A1C94EFA-E6E9-4C09-9240-C70BB36CF4CD}" type="slidenum">
              <a:rPr lang="en-US" sz="1200">
                <a:solidFill>
                  <a:schemeClr val="tx2">
                    <a:shade val="90000"/>
                  </a:schemeClr>
                </a:solidFill>
              </a:rPr>
              <a:pPr algn="r" eaLnBrk="1" hangingPunct="1">
                <a:defRPr/>
              </a:pPr>
              <a:t>44</a:t>
            </a:fld>
            <a:endParaRPr lang="en-US" sz="1200">
              <a:solidFill>
                <a:schemeClr val="tx2">
                  <a:shade val="90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609600"/>
            <a:ext cx="8229600" cy="1219200"/>
          </a:xfrm>
        </p:spPr>
        <p:txBody>
          <a:bodyPr/>
          <a:lstStyle/>
          <a:p>
            <a:pPr eaLnBrk="1" hangingPunct="1"/>
            <a:r>
              <a:rPr lang="en-US" altLang="en-US" sz="4600" dirty="0">
                <a:latin typeface="Arial" panose="020B0604020202020204" pitchFamily="34" charset="0"/>
                <a:cs typeface="Arial" panose="020B0604020202020204" pitchFamily="34" charset="0"/>
              </a:rPr>
              <a:t>Side Water Depth</a:t>
            </a:r>
          </a:p>
        </p:txBody>
      </p:sp>
      <p:sp>
        <p:nvSpPr>
          <p:cNvPr id="46083" name="Rectangle 3"/>
          <p:cNvSpPr>
            <a:spLocks noGrp="1" noChangeArrowheads="1"/>
          </p:cNvSpPr>
          <p:nvPr>
            <p:ph idx="4294967295"/>
          </p:nvPr>
        </p:nvSpPr>
        <p:spPr/>
        <p:txBody>
          <a:bodyPr/>
          <a:lstStyle/>
          <a:p>
            <a:pPr marL="0" indent="0" eaLnBrk="1" hangingPunct="1">
              <a:lnSpc>
                <a:spcPct val="90000"/>
              </a:lnSpc>
              <a:buNone/>
            </a:pPr>
            <a:endParaRPr lang="en-US" altLang="en-US" sz="2800" dirty="0"/>
          </a:p>
          <a:p>
            <a:pPr marL="0" indent="0" eaLnBrk="1" hangingPunct="1">
              <a:lnSpc>
                <a:spcPct val="90000"/>
              </a:lnSpc>
              <a:buNone/>
            </a:pPr>
            <a:endParaRPr lang="en-US" altLang="en-US" sz="2800" dirty="0"/>
          </a:p>
          <a:p>
            <a:pPr marL="0" indent="0" eaLnBrk="1" hangingPunct="1">
              <a:lnSpc>
                <a:spcPct val="90000"/>
              </a:lnSpc>
              <a:buNone/>
            </a:pPr>
            <a:r>
              <a:rPr lang="en-US" altLang="en-US" sz="2800" dirty="0">
                <a:latin typeface="Arial" panose="020B0604020202020204" pitchFamily="34" charset="0"/>
                <a:cs typeface="Arial" panose="020B0604020202020204" pitchFamily="34" charset="0"/>
              </a:rPr>
              <a:t>The recommended side water depth for a tank diameter between 50 and 100 feet is 11 ft  (reference was prior book) </a:t>
            </a:r>
          </a:p>
          <a:p>
            <a:pPr eaLnBrk="1" hangingPunct="1">
              <a:lnSpc>
                <a:spcPct val="90000"/>
              </a:lnSpc>
              <a:buFont typeface="Wingdings 2" pitchFamily="18" charset="2"/>
              <a:buNone/>
            </a:pPr>
            <a:endParaRPr lang="en-US" altLang="en-US" sz="2800" dirty="0"/>
          </a:p>
          <a:p>
            <a:pPr eaLnBrk="1" hangingPunct="1">
              <a:lnSpc>
                <a:spcPct val="90000"/>
              </a:lnSpc>
              <a:buFont typeface="Wingdings 2" pitchFamily="18" charset="2"/>
              <a:buNone/>
            </a:pPr>
            <a:endParaRPr lang="en-US" altLang="en-US" sz="2800" dirty="0"/>
          </a:p>
          <a:p>
            <a:pPr eaLnBrk="1" hangingPunct="1">
              <a:lnSpc>
                <a:spcPct val="90000"/>
              </a:lnSpc>
              <a:buFont typeface="Wingdings 2" pitchFamily="18" charset="2"/>
              <a:buNone/>
            </a:pPr>
            <a:endParaRPr lang="en-US" altLang="en-US" sz="2800" dirty="0"/>
          </a:p>
          <a:p>
            <a:pPr eaLnBrk="1" hangingPunct="1">
              <a:lnSpc>
                <a:spcPct val="90000"/>
              </a:lnSpc>
              <a:buFont typeface="Wingdings 2" pitchFamily="18" charset="2"/>
              <a:buNone/>
            </a:pPr>
            <a:endParaRPr lang="en-US" altLang="en-US" sz="2800" dirty="0"/>
          </a:p>
        </p:txBody>
      </p:sp>
      <p:sp>
        <p:nvSpPr>
          <p:cNvPr id="4" name="Slide Number Placeholder 5"/>
          <p:cNvSpPr txBox="1">
            <a:spLocks noGrp="1"/>
          </p:cNvSpPr>
          <p:nvPr/>
        </p:nvSpPr>
        <p:spPr>
          <a:xfrm>
            <a:off x="7924800" y="6356350"/>
            <a:ext cx="762000" cy="365125"/>
          </a:xfrm>
          <a:prstGeom prst="rect">
            <a:avLst/>
          </a:prstGeom>
          <a:noFill/>
        </p:spPr>
        <p:txBody>
          <a:bodyPr lIns="0" tIns="0" rIns="0" bIns="0" anchor="b"/>
          <a:lstStyle/>
          <a:p>
            <a:pPr algn="r" eaLnBrk="1" hangingPunct="1">
              <a:defRPr/>
            </a:pPr>
            <a:fld id="{508C5C0F-9CC9-46C9-9763-BDE53AC09F67}" type="slidenum">
              <a:rPr lang="en-US" sz="1200">
                <a:solidFill>
                  <a:schemeClr val="tx2">
                    <a:shade val="90000"/>
                  </a:schemeClr>
                </a:solidFill>
              </a:rPr>
              <a:pPr algn="r" eaLnBrk="1" hangingPunct="1">
                <a:defRPr/>
              </a:pPr>
              <a:t>45</a:t>
            </a:fld>
            <a:endParaRPr lang="en-US" sz="1200">
              <a:solidFill>
                <a:schemeClr val="tx2">
                  <a:shade val="90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609600"/>
            <a:ext cx="8229600" cy="1219200"/>
          </a:xfrm>
        </p:spPr>
        <p:txBody>
          <a:bodyPr/>
          <a:lstStyle/>
          <a:p>
            <a:pPr eaLnBrk="1" hangingPunct="1"/>
            <a:r>
              <a:rPr lang="en-US" altLang="en-US" sz="4600" dirty="0">
                <a:latin typeface="Arial" panose="020B0604020202020204" pitchFamily="34" charset="0"/>
                <a:cs typeface="Arial" panose="020B0604020202020204" pitchFamily="34" charset="0"/>
              </a:rPr>
              <a:t>Review Question</a:t>
            </a:r>
          </a:p>
        </p:txBody>
      </p:sp>
      <p:sp>
        <p:nvSpPr>
          <p:cNvPr id="46083" name="Rectangle 3"/>
          <p:cNvSpPr>
            <a:spLocks noGrp="1" noChangeArrowheads="1"/>
          </p:cNvSpPr>
          <p:nvPr>
            <p:ph idx="4294967295"/>
          </p:nvPr>
        </p:nvSpPr>
        <p:spPr/>
        <p:txBody>
          <a:bodyPr/>
          <a:lstStyle/>
          <a:p>
            <a:pPr marL="0" indent="0">
              <a:buNone/>
            </a:pPr>
            <a:r>
              <a:rPr lang="en-US" sz="2800" b="1" dirty="0">
                <a:latin typeface="Arial" panose="020B0604020202020204" pitchFamily="34" charset="0"/>
                <a:cs typeface="Arial" panose="020B0604020202020204" pitchFamily="34" charset="0"/>
              </a:rPr>
              <a:t>What are two types of solids effectively removed by primary clarifiers?</a:t>
            </a:r>
            <a:r>
              <a:rPr lang="en-US" sz="2800" dirty="0">
                <a:latin typeface="Arial" panose="020B0604020202020204" pitchFamily="34" charset="0"/>
                <a:cs typeface="Arial" panose="020B0604020202020204" pitchFamily="34" charset="0"/>
              </a:rPr>
              <a:t> </a:t>
            </a:r>
          </a:p>
          <a:p>
            <a:pPr marL="0" indent="0">
              <a:buNone/>
            </a:pPr>
            <a:endParaRPr lang="en-US" sz="2800" b="1"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Floatable and </a:t>
            </a:r>
            <a:r>
              <a:rPr lang="en-US" sz="2800" dirty="0" err="1">
                <a:latin typeface="Arial" panose="020B0604020202020204" pitchFamily="34" charset="0"/>
                <a:cs typeface="Arial" panose="020B0604020202020204" pitchFamily="34" charset="0"/>
              </a:rPr>
              <a:t>settleable</a:t>
            </a:r>
            <a:r>
              <a:rPr lang="en-US" sz="2800" dirty="0">
                <a:latin typeface="Arial" panose="020B0604020202020204" pitchFamily="34" charset="0"/>
                <a:cs typeface="Arial" panose="020B0604020202020204" pitchFamily="34" charset="0"/>
              </a:rPr>
              <a:t> </a:t>
            </a:r>
          </a:p>
          <a:p>
            <a:pPr marL="0" indent="0">
              <a:buNone/>
            </a:pPr>
            <a:r>
              <a:rPr lang="en-US" sz="2800" b="1" dirty="0">
                <a:latin typeface="Arial" panose="020B0604020202020204" pitchFamily="34" charset="0"/>
                <a:cs typeface="Arial" panose="020B0604020202020204" pitchFamily="34" charset="0"/>
              </a:rPr>
              <a:t>B. </a:t>
            </a:r>
            <a:r>
              <a:rPr lang="en-US" sz="2800" dirty="0">
                <a:latin typeface="Arial" panose="020B0604020202020204" pitchFamily="34" charset="0"/>
                <a:cs typeface="Arial" panose="020B0604020202020204" pitchFamily="34" charset="0"/>
              </a:rPr>
              <a:t>Floatable and dissolved </a:t>
            </a:r>
          </a:p>
          <a:p>
            <a:pPr marL="0" indent="0">
              <a:buNone/>
            </a:pPr>
            <a:r>
              <a:rPr lang="en-US" sz="2800" b="1" dirty="0">
                <a:latin typeface="Arial" panose="020B0604020202020204" pitchFamily="34" charset="0"/>
                <a:cs typeface="Arial" panose="020B0604020202020204" pitchFamily="34" charset="0"/>
              </a:rPr>
              <a:t>C.</a:t>
            </a:r>
            <a:r>
              <a:rPr lang="en-US" sz="2800" dirty="0">
                <a:latin typeface="Arial" panose="020B0604020202020204" pitchFamily="34" charset="0"/>
                <a:cs typeface="Arial" panose="020B0604020202020204" pitchFamily="34" charset="0"/>
              </a:rPr>
              <a:t> Dissolved and colloidal </a:t>
            </a:r>
          </a:p>
          <a:p>
            <a:pPr marL="0" indent="0">
              <a:buNone/>
            </a:pPr>
            <a:r>
              <a:rPr lang="en-US" sz="2800" b="1" dirty="0">
                <a:latin typeface="Arial" panose="020B0604020202020204" pitchFamily="34" charset="0"/>
                <a:cs typeface="Arial" panose="020B0604020202020204" pitchFamily="34" charset="0"/>
              </a:rPr>
              <a:t>D. </a:t>
            </a:r>
            <a:r>
              <a:rPr lang="en-US" sz="2800" dirty="0">
                <a:latin typeface="Arial" panose="020B0604020202020204" pitchFamily="34" charset="0"/>
                <a:cs typeface="Arial" panose="020B0604020202020204" pitchFamily="34" charset="0"/>
              </a:rPr>
              <a:t>Suspended and organic </a:t>
            </a:r>
          </a:p>
          <a:p>
            <a:pPr marL="0" indent="0" eaLnBrk="1" hangingPunct="1">
              <a:lnSpc>
                <a:spcPct val="90000"/>
              </a:lnSpc>
              <a:buNone/>
            </a:pPr>
            <a:r>
              <a:rPr lang="en-US" altLang="en-US" sz="2800" dirty="0">
                <a:latin typeface="Arial" panose="020B0604020202020204" pitchFamily="34" charset="0"/>
                <a:cs typeface="Arial" panose="020B0604020202020204" pitchFamily="34" charset="0"/>
              </a:rPr>
              <a:t> </a:t>
            </a:r>
          </a:p>
          <a:p>
            <a:pPr eaLnBrk="1" hangingPunct="1">
              <a:lnSpc>
                <a:spcPct val="90000"/>
              </a:lnSpc>
              <a:buFont typeface="Wingdings 2" pitchFamily="18" charset="2"/>
              <a:buNone/>
            </a:pPr>
            <a:endParaRPr lang="en-US" altLang="en-US" sz="2800" dirty="0"/>
          </a:p>
          <a:p>
            <a:pPr eaLnBrk="1" hangingPunct="1">
              <a:lnSpc>
                <a:spcPct val="90000"/>
              </a:lnSpc>
              <a:buFont typeface="Wingdings 2" pitchFamily="18" charset="2"/>
              <a:buNone/>
            </a:pPr>
            <a:endParaRPr lang="en-US" altLang="en-US" sz="2800" dirty="0"/>
          </a:p>
          <a:p>
            <a:pPr eaLnBrk="1" hangingPunct="1">
              <a:lnSpc>
                <a:spcPct val="90000"/>
              </a:lnSpc>
              <a:buFont typeface="Wingdings 2" pitchFamily="18" charset="2"/>
              <a:buNone/>
            </a:pPr>
            <a:endParaRPr lang="en-US" altLang="en-US" sz="2800" dirty="0"/>
          </a:p>
          <a:p>
            <a:pPr eaLnBrk="1" hangingPunct="1">
              <a:lnSpc>
                <a:spcPct val="90000"/>
              </a:lnSpc>
              <a:buFont typeface="Wingdings 2" pitchFamily="18" charset="2"/>
              <a:buNone/>
            </a:pPr>
            <a:endParaRPr lang="en-US" altLang="en-US" sz="2800" dirty="0"/>
          </a:p>
        </p:txBody>
      </p:sp>
      <p:sp>
        <p:nvSpPr>
          <p:cNvPr id="4" name="Slide Number Placeholder 5"/>
          <p:cNvSpPr txBox="1">
            <a:spLocks noGrp="1"/>
          </p:cNvSpPr>
          <p:nvPr/>
        </p:nvSpPr>
        <p:spPr>
          <a:xfrm>
            <a:off x="7924800" y="6356350"/>
            <a:ext cx="762000" cy="365125"/>
          </a:xfrm>
          <a:prstGeom prst="rect">
            <a:avLst/>
          </a:prstGeom>
          <a:noFill/>
        </p:spPr>
        <p:txBody>
          <a:bodyPr lIns="0" tIns="0" rIns="0" bIns="0" anchor="b"/>
          <a:lstStyle/>
          <a:p>
            <a:pPr algn="r" eaLnBrk="1" hangingPunct="1">
              <a:defRPr/>
            </a:pPr>
            <a:fld id="{508C5C0F-9CC9-46C9-9763-BDE53AC09F67}" type="slidenum">
              <a:rPr lang="en-US" sz="1200">
                <a:solidFill>
                  <a:schemeClr val="tx2">
                    <a:shade val="90000"/>
                  </a:schemeClr>
                </a:solidFill>
              </a:rPr>
              <a:pPr algn="r" eaLnBrk="1" hangingPunct="1">
                <a:defRPr/>
              </a:pPr>
              <a:t>46</a:t>
            </a:fld>
            <a:endParaRPr lang="en-US" sz="1200">
              <a:solidFill>
                <a:schemeClr val="tx2">
                  <a:shade val="90000"/>
                </a:schemeClr>
              </a:solidFill>
            </a:endParaRPr>
          </a:p>
        </p:txBody>
      </p:sp>
    </p:spTree>
    <p:extLst>
      <p:ext uri="{BB962C8B-B14F-4D97-AF65-F5344CB8AC3E}">
        <p14:creationId xmlns:p14="http://schemas.microsoft.com/office/powerpoint/2010/main" val="3627936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609600"/>
            <a:ext cx="8229600" cy="1219200"/>
          </a:xfrm>
        </p:spPr>
        <p:txBody>
          <a:bodyPr/>
          <a:lstStyle/>
          <a:p>
            <a:pPr eaLnBrk="1" hangingPunct="1"/>
            <a:r>
              <a:rPr lang="en-US" altLang="en-US" sz="4600" dirty="0">
                <a:latin typeface="Arial" panose="020B0604020202020204" pitchFamily="34" charset="0"/>
                <a:cs typeface="Arial" panose="020B0604020202020204" pitchFamily="34" charset="0"/>
              </a:rPr>
              <a:t>Review Questions</a:t>
            </a:r>
          </a:p>
        </p:txBody>
      </p:sp>
      <p:sp>
        <p:nvSpPr>
          <p:cNvPr id="46083" name="Rectangle 3"/>
          <p:cNvSpPr>
            <a:spLocks noGrp="1" noChangeArrowheads="1"/>
          </p:cNvSpPr>
          <p:nvPr>
            <p:ph idx="4294967295"/>
          </p:nvPr>
        </p:nvSpPr>
        <p:spPr/>
        <p:txBody>
          <a:bodyPr/>
          <a:lstStyle/>
          <a:p>
            <a:pPr marL="0" indent="0">
              <a:buNone/>
            </a:pPr>
            <a:endParaRPr lang="en-US" sz="2800" b="1" dirty="0"/>
          </a:p>
          <a:p>
            <a:pPr marL="0" indent="0">
              <a:buNone/>
            </a:pPr>
            <a:r>
              <a:rPr lang="en-US" sz="2800" b="1" dirty="0">
                <a:latin typeface="Arial" panose="020B0604020202020204" pitchFamily="34" charset="0"/>
                <a:cs typeface="Arial" panose="020B0604020202020204" pitchFamily="34" charset="0"/>
              </a:rPr>
              <a:t>What are the differences between a primary, intermediate and final clarifier?</a:t>
            </a:r>
          </a:p>
          <a:p>
            <a:pPr marL="0" indent="0">
              <a:buNone/>
            </a:pPr>
            <a:endParaRPr lang="en-US" sz="2800" b="1"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What can be used to measure the incoming flow rate?</a:t>
            </a:r>
          </a:p>
          <a:p>
            <a:endParaRPr lang="en-US" sz="2800" dirty="0"/>
          </a:p>
          <a:p>
            <a:pPr marL="0" indent="0">
              <a:buNone/>
            </a:pPr>
            <a:endParaRPr lang="en-US" altLang="en-US" sz="2800" dirty="0"/>
          </a:p>
          <a:p>
            <a:pPr eaLnBrk="1" hangingPunct="1">
              <a:lnSpc>
                <a:spcPct val="90000"/>
              </a:lnSpc>
              <a:buFont typeface="Wingdings 2" pitchFamily="18" charset="2"/>
              <a:buNone/>
            </a:pPr>
            <a:endParaRPr lang="en-US" altLang="en-US" sz="2800" dirty="0"/>
          </a:p>
          <a:p>
            <a:pPr eaLnBrk="1" hangingPunct="1">
              <a:lnSpc>
                <a:spcPct val="90000"/>
              </a:lnSpc>
              <a:buFont typeface="Wingdings 2" pitchFamily="18" charset="2"/>
              <a:buNone/>
            </a:pPr>
            <a:endParaRPr lang="en-US" altLang="en-US" sz="2800" dirty="0"/>
          </a:p>
          <a:p>
            <a:pPr eaLnBrk="1" hangingPunct="1">
              <a:lnSpc>
                <a:spcPct val="90000"/>
              </a:lnSpc>
              <a:buFont typeface="Wingdings 2" pitchFamily="18" charset="2"/>
              <a:buNone/>
            </a:pPr>
            <a:endParaRPr lang="en-US" altLang="en-US" sz="2800" dirty="0"/>
          </a:p>
          <a:p>
            <a:pPr eaLnBrk="1" hangingPunct="1">
              <a:lnSpc>
                <a:spcPct val="90000"/>
              </a:lnSpc>
              <a:buFont typeface="Wingdings 2" pitchFamily="18" charset="2"/>
              <a:buNone/>
            </a:pPr>
            <a:endParaRPr lang="en-US" altLang="en-US" sz="2800" dirty="0"/>
          </a:p>
        </p:txBody>
      </p:sp>
      <p:sp>
        <p:nvSpPr>
          <p:cNvPr id="4" name="Slide Number Placeholder 5"/>
          <p:cNvSpPr txBox="1">
            <a:spLocks noGrp="1"/>
          </p:cNvSpPr>
          <p:nvPr/>
        </p:nvSpPr>
        <p:spPr>
          <a:xfrm>
            <a:off x="7924800" y="6356350"/>
            <a:ext cx="762000" cy="365125"/>
          </a:xfrm>
          <a:prstGeom prst="rect">
            <a:avLst/>
          </a:prstGeom>
          <a:noFill/>
        </p:spPr>
        <p:txBody>
          <a:bodyPr lIns="0" tIns="0" rIns="0" bIns="0" anchor="b"/>
          <a:lstStyle/>
          <a:p>
            <a:pPr algn="r" eaLnBrk="1" hangingPunct="1">
              <a:defRPr/>
            </a:pPr>
            <a:fld id="{508C5C0F-9CC9-46C9-9763-BDE53AC09F67}" type="slidenum">
              <a:rPr lang="en-US" sz="1200">
                <a:solidFill>
                  <a:schemeClr val="tx2">
                    <a:shade val="90000"/>
                  </a:schemeClr>
                </a:solidFill>
              </a:rPr>
              <a:pPr algn="r" eaLnBrk="1" hangingPunct="1">
                <a:defRPr/>
              </a:pPr>
              <a:t>47</a:t>
            </a:fld>
            <a:endParaRPr lang="en-US" sz="1200">
              <a:solidFill>
                <a:schemeClr val="tx2">
                  <a:shade val="90000"/>
                </a:schemeClr>
              </a:solidFill>
            </a:endParaRPr>
          </a:p>
        </p:txBody>
      </p:sp>
    </p:spTree>
    <p:extLst>
      <p:ext uri="{BB962C8B-B14F-4D97-AF65-F5344CB8AC3E}">
        <p14:creationId xmlns:p14="http://schemas.microsoft.com/office/powerpoint/2010/main" val="295277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History of Developing Processes</a:t>
            </a:r>
            <a:endParaRPr lang="en-US" altLang="en-US" sz="2400" dirty="0"/>
          </a:p>
        </p:txBody>
      </p:sp>
      <p:sp>
        <p:nvSpPr>
          <p:cNvPr id="9219" name="Rectangle 3"/>
          <p:cNvSpPr>
            <a:spLocks noGrp="1" noChangeArrowheads="1"/>
          </p:cNvSpPr>
          <p:nvPr>
            <p:ph idx="1"/>
          </p:nvPr>
        </p:nvSpPr>
        <p:spPr/>
        <p:txBody>
          <a:bodyPr/>
          <a:lstStyle/>
          <a:p>
            <a:pPr marL="0" indent="0" eaLnBrk="1" hangingPunct="1">
              <a:buNone/>
            </a:pPr>
            <a:r>
              <a:rPr lang="en-US" altLang="en-US" dirty="0" err="1"/>
              <a:t>Imhoff</a:t>
            </a:r>
            <a:r>
              <a:rPr lang="en-US" altLang="en-US" dirty="0"/>
              <a:t> tanks used originally for settling of solids</a:t>
            </a:r>
          </a:p>
          <a:p>
            <a:pPr eaLnBrk="1" hangingPunct="1"/>
            <a:endParaRPr lang="en-US" altLang="en-US" dirty="0"/>
          </a:p>
          <a:p>
            <a:pPr marL="0" indent="0" eaLnBrk="1" hangingPunct="1">
              <a:buNone/>
            </a:pPr>
            <a:r>
              <a:rPr lang="en-US" altLang="en-US" dirty="0"/>
              <a:t>Treatment of water through gravel bed (1910)</a:t>
            </a:r>
          </a:p>
          <a:p>
            <a:pPr marL="0" indent="0" eaLnBrk="1" hangingPunct="1">
              <a:buNone/>
            </a:pPr>
            <a:endParaRPr lang="en-US" altLang="en-US" dirty="0"/>
          </a:p>
          <a:p>
            <a:pPr marL="0" indent="0" eaLnBrk="1" hangingPunct="1">
              <a:buNone/>
            </a:pPr>
            <a:r>
              <a:rPr lang="en-US" altLang="en-US" dirty="0"/>
              <a:t>Activated sludge (1920s)</a:t>
            </a:r>
          </a:p>
          <a:p>
            <a:pPr marL="0" indent="0" eaLnBrk="1" hangingPunct="1">
              <a:buNone/>
            </a:pPr>
            <a:endParaRPr lang="en-US" altLang="en-US" dirty="0"/>
          </a:p>
          <a:p>
            <a:pPr marL="0" indent="0" eaLnBrk="1" hangingPunct="1">
              <a:buNone/>
            </a:pPr>
            <a:r>
              <a:rPr lang="en-US" altLang="en-US" dirty="0"/>
              <a:t>RBC’s (1959-Germany)</a:t>
            </a:r>
          </a:p>
          <a:p>
            <a:pPr eaLnBrk="1" hangingPunct="1"/>
            <a:endParaRPr lang="en-US" altLang="en-US" dirty="0"/>
          </a:p>
        </p:txBody>
      </p:sp>
      <p:sp>
        <p:nvSpPr>
          <p:cNvPr id="4" name="Slide Number Placeholder 5"/>
          <p:cNvSpPr>
            <a:spLocks noGrp="1"/>
          </p:cNvSpPr>
          <p:nvPr>
            <p:ph type="sldNum" sz="quarter" idx="12"/>
          </p:nvPr>
        </p:nvSpPr>
        <p:spPr/>
        <p:txBody>
          <a:bodyPr/>
          <a:lstStyle/>
          <a:p>
            <a:pPr>
              <a:defRPr/>
            </a:pPr>
            <a:fld id="{BB2C6C69-23FB-4B70-8365-AF23A63B19F2}" type="slidenum">
              <a:rPr lang="en-US"/>
              <a:pPr>
                <a:defRPr/>
              </a:pPr>
              <a:t>5</a:t>
            </a:fld>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CF6BA-43E9-4C59-B9C9-AE37DCCAB6C6}"/>
              </a:ext>
            </a:extLst>
          </p:cNvPr>
          <p:cNvSpPr>
            <a:spLocks noGrp="1"/>
          </p:cNvSpPr>
          <p:nvPr>
            <p:ph type="title"/>
          </p:nvPr>
        </p:nvSpPr>
        <p:spPr>
          <a:xfrm>
            <a:off x="342900" y="304800"/>
            <a:ext cx="3200400" cy="667512"/>
          </a:xfrm>
        </p:spPr>
        <p:txBody>
          <a:bodyPr>
            <a:normAutofit fontScale="90000"/>
          </a:bodyPr>
          <a:lstStyle/>
          <a:p>
            <a:r>
              <a:rPr lang="en-US" dirty="0">
                <a:latin typeface="Arial" panose="020B0604020202020204" pitchFamily="34" charset="0"/>
                <a:cs typeface="Arial" panose="020B0604020202020204" pitchFamily="34" charset="0"/>
              </a:rPr>
              <a:t>Imhoff Tank</a:t>
            </a:r>
          </a:p>
        </p:txBody>
      </p:sp>
      <p:sp>
        <p:nvSpPr>
          <p:cNvPr id="5" name="Slide Number Placeholder 3"/>
          <p:cNvSpPr>
            <a:spLocks noGrp="1"/>
          </p:cNvSpPr>
          <p:nvPr>
            <p:ph type="sldNum" sz="quarter" idx="12"/>
          </p:nvPr>
        </p:nvSpPr>
        <p:spPr/>
        <p:txBody>
          <a:bodyPr/>
          <a:lstStyle/>
          <a:p>
            <a:pPr>
              <a:defRPr/>
            </a:pPr>
            <a:fld id="{77F4E469-F423-4932-AD65-AA22A747E5E0}" type="slidenum">
              <a:rPr lang="en-US"/>
              <a:pPr>
                <a:defRPr/>
              </a:pPr>
              <a:t>6</a:t>
            </a:fld>
            <a:endParaRPr lang="en-US"/>
          </a:p>
        </p:txBody>
      </p:sp>
      <p:pic>
        <p:nvPicPr>
          <p:cNvPr id="10243" name="Picture 7" descr="Plan and profile of an Imhoff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3581400" cy="537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11"/>
          <p:cNvSpPr txBox="1">
            <a:spLocks noChangeArrowheads="1"/>
          </p:cNvSpPr>
          <p:nvPr/>
        </p:nvSpPr>
        <p:spPr bwMode="auto">
          <a:xfrm>
            <a:off x="3886200" y="880481"/>
            <a:ext cx="51054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600" dirty="0"/>
              <a:t>The Imhoff tank obtained its name from its inventor, Dr. Karl Imhoff of Germany. It is a variation of the septic tank in which two chambers are provided, one above the other. The upper sedimentation or flow chamber is for settling solids and the lower chamber is for anaerobic digestion of sludge. Solids settle to the bottom of the flow chamber passing through a slot at the bottom into the lower chamber. The slot is baffled in such a manner that gas rising from the lower chamber does not interfere with the sedimentation process in the upper chamber. A gas vent, known as the scum chamber, extends from the lower compartment up to the tank surface between the outside wall of the sedimentation chamber and the Imhoff tank enclosing wall. The main advantage of this type of tank over the septic tank is that sludge is separated from the effluent, which allows for more complete settling and digestion. Operated properly, these systems are capable of removing 30 to 60 percent of the suspended matter, and from 25 to 40 percent of the BOD. </a:t>
            </a:r>
            <a:r>
              <a:rPr lang="en-US" altLang="en-US" sz="1600" b="1" dirty="0">
                <a:hlinkClick r:id="rId4"/>
              </a:rPr>
              <a:t>www.vnh.org/ </a:t>
            </a:r>
            <a:r>
              <a:rPr lang="en-US" altLang="en-US" sz="1600" b="1" dirty="0" err="1">
                <a:hlinkClick r:id="rId4"/>
              </a:rPr>
              <a:t>PreventiveMedicine</a:t>
            </a:r>
            <a:r>
              <a:rPr lang="en-US" altLang="en-US" sz="1600" b="1" dirty="0">
                <a:hlinkClick r:id="rId4"/>
              </a:rPr>
              <a:t>/Chapter7/7.08.html</a:t>
            </a:r>
            <a:r>
              <a:rPr lang="en-US" altLang="en-US" sz="16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35F2-359F-4C3F-A530-4656CF4B2AAA}"/>
              </a:ext>
            </a:extLst>
          </p:cNvPr>
          <p:cNvSpPr>
            <a:spLocks noGrp="1"/>
          </p:cNvSpPr>
          <p:nvPr>
            <p:ph type="title"/>
          </p:nvPr>
        </p:nvSpPr>
        <p:spPr>
          <a:xfrm>
            <a:off x="457200" y="704088"/>
            <a:ext cx="8305800" cy="667512"/>
          </a:xfrm>
        </p:spPr>
        <p:txBody>
          <a:bodyPr>
            <a:normAutofit fontScale="90000"/>
          </a:bodyPr>
          <a:lstStyle/>
          <a:p>
            <a:pPr algn="ctr"/>
            <a:r>
              <a:rPr lang="en-US" dirty="0"/>
              <a:t>Trickling Filter</a:t>
            </a:r>
          </a:p>
        </p:txBody>
      </p:sp>
      <p:sp>
        <p:nvSpPr>
          <p:cNvPr id="4" name="Slide Number Placeholder 3"/>
          <p:cNvSpPr>
            <a:spLocks noGrp="1"/>
          </p:cNvSpPr>
          <p:nvPr>
            <p:ph type="sldNum" sz="quarter" idx="12"/>
          </p:nvPr>
        </p:nvSpPr>
        <p:spPr/>
        <p:txBody>
          <a:bodyPr/>
          <a:lstStyle/>
          <a:p>
            <a:fld id="{E6E77DBE-2BEC-40ED-93A9-99AE4AFA5EBF}" type="slidenum">
              <a:rPr lang="en-US" smtClean="0"/>
              <a:pPr/>
              <a:t>7</a:t>
            </a:fld>
            <a:endParaRPr lang="en-US"/>
          </a:p>
        </p:txBody>
      </p:sp>
      <p:pic>
        <p:nvPicPr>
          <p:cNvPr id="11267" name="Picture 5" descr="250px-Trickling_filter_bed_2_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99264"/>
            <a:ext cx="5905500"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B5ED003-76F2-47F2-ACC8-A1F67A3D7FC1}" type="slidenum">
              <a:rPr lang="en-US"/>
              <a:pPr>
                <a:defRPr/>
              </a:pPr>
              <a:t>8</a:t>
            </a:fld>
            <a:endParaRPr lang="en-US"/>
          </a:p>
        </p:txBody>
      </p:sp>
      <p:pic>
        <p:nvPicPr>
          <p:cNvPr id="12292" name="Picture 7" descr="Activated sludge b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05000"/>
            <a:ext cx="530225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9"/>
          <p:cNvSpPr>
            <a:spLocks noChangeArrowheads="1"/>
          </p:cNvSpPr>
          <p:nvPr/>
        </p:nvSpPr>
        <p:spPr bwMode="auto">
          <a:xfrm>
            <a:off x="1524000" y="6019800"/>
            <a:ext cx="5980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dirty="0"/>
              <a:t>http://www.steve.gb.com/science/biotransformation.html</a:t>
            </a:r>
          </a:p>
        </p:txBody>
      </p:sp>
      <p:sp>
        <p:nvSpPr>
          <p:cNvPr id="2" name="Title 1">
            <a:extLst>
              <a:ext uri="{FF2B5EF4-FFF2-40B4-BE49-F238E27FC236}">
                <a16:creationId xmlns:a16="http://schemas.microsoft.com/office/drawing/2014/main" id="{C244D715-91A8-45B4-87EE-CB53034E9DBE}"/>
              </a:ext>
            </a:extLst>
          </p:cNvPr>
          <p:cNvSpPr>
            <a:spLocks noGrp="1"/>
          </p:cNvSpPr>
          <p:nvPr>
            <p:ph type="title"/>
          </p:nvPr>
        </p:nvSpPr>
        <p:spPr>
          <a:xfrm>
            <a:off x="457200" y="704850"/>
            <a:ext cx="8229600" cy="752475"/>
          </a:xfrm>
        </p:spPr>
        <p:txBody>
          <a:bodyPr/>
          <a:lstStyle/>
          <a:p>
            <a:r>
              <a:rPr lang="en-US" sz="4400" dirty="0">
                <a:latin typeface="Arial" panose="020B0604020202020204" pitchFamily="34" charset="0"/>
                <a:cs typeface="Arial" panose="020B0604020202020204" pitchFamily="34" charset="0"/>
              </a:rPr>
              <a:t>Activated Sludge (Aeration Tank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457200" y="381000"/>
            <a:ext cx="8229600" cy="838200"/>
          </a:xfrm>
        </p:spPr>
        <p:txBody>
          <a:bodyPr/>
          <a:lstStyle/>
          <a:p>
            <a:pPr eaLnBrk="1" hangingPunct="1"/>
            <a:r>
              <a:rPr lang="en-US" altLang="en-US"/>
              <a:t>Rotating Biological Contactor</a:t>
            </a:r>
          </a:p>
        </p:txBody>
      </p:sp>
      <p:pic>
        <p:nvPicPr>
          <p:cNvPr id="13315" name="Picture 11" descr="enban-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447800"/>
            <a:ext cx="5749925" cy="4206875"/>
          </a:xfrm>
          <a:noFill/>
        </p:spPr>
      </p:pic>
      <p:sp>
        <p:nvSpPr>
          <p:cNvPr id="5" name="Slide Number Placeholder 5"/>
          <p:cNvSpPr>
            <a:spLocks noGrp="1"/>
          </p:cNvSpPr>
          <p:nvPr>
            <p:ph type="sldNum" sz="quarter" idx="12"/>
          </p:nvPr>
        </p:nvSpPr>
        <p:spPr/>
        <p:txBody>
          <a:bodyPr/>
          <a:lstStyle/>
          <a:p>
            <a:pPr>
              <a:defRPr/>
            </a:pPr>
            <a:fld id="{4DEBF3DD-742F-4AD1-B2C4-99FAF644911C}" type="slidenum">
              <a:rPr lang="en-US"/>
              <a:pPr>
                <a:defRPr/>
              </a:pPr>
              <a:t>9</a:t>
            </a:fld>
            <a:endParaRPr lang="en-US"/>
          </a:p>
        </p:txBody>
      </p:sp>
      <p:sp>
        <p:nvSpPr>
          <p:cNvPr id="13317" name="Text Box 9"/>
          <p:cNvSpPr txBox="1">
            <a:spLocks noChangeArrowheads="1"/>
          </p:cNvSpPr>
          <p:nvPr/>
        </p:nvSpPr>
        <p:spPr bwMode="auto">
          <a:xfrm>
            <a:off x="762000" y="5943600"/>
            <a:ext cx="794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a:t>http://www.dmw.co.jp/english/temp/enban/enban-kata.html</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2298</TotalTime>
  <Words>1712</Words>
  <Application>Microsoft Office PowerPoint</Application>
  <PresentationFormat>On-screen Show (4:3)</PresentationFormat>
  <Paragraphs>315</Paragraphs>
  <Slides>47</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Constantia</vt:lpstr>
      <vt:lpstr>Tahoma</vt:lpstr>
      <vt:lpstr>Wingdings</vt:lpstr>
      <vt:lpstr>Wingdings 2</vt:lpstr>
      <vt:lpstr>Flow</vt:lpstr>
      <vt:lpstr>CTC 450  Review</vt:lpstr>
      <vt:lpstr>Objectives</vt:lpstr>
      <vt:lpstr>Designing Against Disease</vt:lpstr>
      <vt:lpstr>WW Treatment</vt:lpstr>
      <vt:lpstr>History of Developing Processes</vt:lpstr>
      <vt:lpstr>Imhoff Tank</vt:lpstr>
      <vt:lpstr>Trickling Filter</vt:lpstr>
      <vt:lpstr>Activated Sludge (Aeration Tank</vt:lpstr>
      <vt:lpstr>Rotating Biological Contactor</vt:lpstr>
      <vt:lpstr>Basic Processes-Municipal</vt:lpstr>
      <vt:lpstr>Aeration Tank</vt:lpstr>
      <vt:lpstr>Basic Processes-Small</vt:lpstr>
      <vt:lpstr>Solids Treatment </vt:lpstr>
      <vt:lpstr>Typical Effluent Quality Standards  </vt:lpstr>
      <vt:lpstr>Design Loading </vt:lpstr>
      <vt:lpstr>Design Criteria for Various Treatment Processes</vt:lpstr>
      <vt:lpstr>Preliminary Treatment</vt:lpstr>
      <vt:lpstr>Parshall Flume</vt:lpstr>
      <vt:lpstr>Plan and Profile-Parshall Flume</vt:lpstr>
      <vt:lpstr>Automated Bar Screen </vt:lpstr>
      <vt:lpstr>Grinders</vt:lpstr>
      <vt:lpstr>Grit Chamber</vt:lpstr>
      <vt:lpstr>Other Ways to remove grit</vt:lpstr>
      <vt:lpstr>Grit Removal Trivia</vt:lpstr>
      <vt:lpstr>Clarifiers  (settling/sedimentation tanks)</vt:lpstr>
      <vt:lpstr>Primary Clarifier Schematic</vt:lpstr>
      <vt:lpstr>Primary Clarifiers-Shapes</vt:lpstr>
      <vt:lpstr>Primary Clarifier-Construction</vt:lpstr>
      <vt:lpstr>Clarifier-Rendered Image and Parts</vt:lpstr>
      <vt:lpstr>Design Criteria for Primary Clarifiers</vt:lpstr>
      <vt:lpstr>Primary Clarifier Example</vt:lpstr>
      <vt:lpstr>Description</vt:lpstr>
      <vt:lpstr> Calculate Overflow rate</vt:lpstr>
      <vt:lpstr> Calculate Detention Time</vt:lpstr>
      <vt:lpstr> Calculate Weir Loading</vt:lpstr>
      <vt:lpstr> Check Side Water Depth</vt:lpstr>
      <vt:lpstr>Intermediate Clarifier</vt:lpstr>
      <vt:lpstr>Final or Secondary Clarifiers</vt:lpstr>
      <vt:lpstr>Final Clarifiers-After TF vs After AS</vt:lpstr>
      <vt:lpstr>Final (Secondary) Clarifier Example</vt:lpstr>
      <vt:lpstr>Description</vt:lpstr>
      <vt:lpstr>Calculate Required Surface Area &amp; Tank Diameter</vt:lpstr>
      <vt:lpstr>Check Peak Overflow Rate</vt:lpstr>
      <vt:lpstr>Example 11-2  Check Weir Loading</vt:lpstr>
      <vt:lpstr>Side Water Depth</vt:lpstr>
      <vt:lpstr>Review Question</vt:lpstr>
      <vt:lpstr>Review Questions</vt:lpstr>
    </vt:vector>
  </TitlesOfParts>
  <Company>SUNY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Interchanges</dc:title>
  <dc:creator>Jayne Baran</dc:creator>
  <cp:lastModifiedBy>Jayne Baran</cp:lastModifiedBy>
  <cp:revision>138</cp:revision>
  <dcterms:created xsi:type="dcterms:W3CDTF">2002-10-04T19:39:32Z</dcterms:created>
  <dcterms:modified xsi:type="dcterms:W3CDTF">2026-03-13T15:49:47Z</dcterms:modified>
</cp:coreProperties>
</file>