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33"/>
  </p:notesMasterIdLst>
  <p:sldIdLst>
    <p:sldId id="256" r:id="rId2"/>
    <p:sldId id="285" r:id="rId3"/>
    <p:sldId id="317" r:id="rId4"/>
    <p:sldId id="346" r:id="rId5"/>
    <p:sldId id="358" r:id="rId6"/>
    <p:sldId id="347" r:id="rId7"/>
    <p:sldId id="367" r:id="rId8"/>
    <p:sldId id="359" r:id="rId9"/>
    <p:sldId id="380" r:id="rId10"/>
    <p:sldId id="360" r:id="rId11"/>
    <p:sldId id="361" r:id="rId12"/>
    <p:sldId id="350" r:id="rId13"/>
    <p:sldId id="362" r:id="rId14"/>
    <p:sldId id="377" r:id="rId15"/>
    <p:sldId id="363" r:id="rId16"/>
    <p:sldId id="353" r:id="rId17"/>
    <p:sldId id="364" r:id="rId18"/>
    <p:sldId id="373" r:id="rId19"/>
    <p:sldId id="368" r:id="rId20"/>
    <p:sldId id="366" r:id="rId21"/>
    <p:sldId id="365" r:id="rId22"/>
    <p:sldId id="376" r:id="rId23"/>
    <p:sldId id="348" r:id="rId24"/>
    <p:sldId id="379" r:id="rId25"/>
    <p:sldId id="370" r:id="rId26"/>
    <p:sldId id="378" r:id="rId27"/>
    <p:sldId id="318" r:id="rId28"/>
    <p:sldId id="313" r:id="rId29"/>
    <p:sldId id="374" r:id="rId30"/>
    <p:sldId id="371" r:id="rId31"/>
    <p:sldId id="375"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576" autoAdjust="0"/>
  </p:normalViewPr>
  <p:slideViewPr>
    <p:cSldViewPr>
      <p:cViewPr varScale="1">
        <p:scale>
          <a:sx n="81" d="100"/>
          <a:sy n="81" d="100"/>
        </p:scale>
        <p:origin x="19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0E4907E-E919-4F89-B415-3B103C94775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6019" name="Rectangle 3">
            <a:extLst>
              <a:ext uri="{FF2B5EF4-FFF2-40B4-BE49-F238E27FC236}">
                <a16:creationId xmlns:a16="http://schemas.microsoft.com/office/drawing/2014/main" id="{927BB528-9316-4D6C-8F21-1B615A1296F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4CCD17EE-C465-41E1-B515-C02989F0CD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a:extLst>
              <a:ext uri="{FF2B5EF4-FFF2-40B4-BE49-F238E27FC236}">
                <a16:creationId xmlns:a16="http://schemas.microsoft.com/office/drawing/2014/main" id="{9780C77B-6C36-464A-9165-391FF869E5C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16:creationId xmlns:a16="http://schemas.microsoft.com/office/drawing/2014/main" id="{04C90C88-1462-41AD-BF33-BC5149BCE4D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6023" name="Rectangle 7">
            <a:extLst>
              <a:ext uri="{FF2B5EF4-FFF2-40B4-BE49-F238E27FC236}">
                <a16:creationId xmlns:a16="http://schemas.microsoft.com/office/drawing/2014/main" id="{CB6EE156-9515-416E-BAA2-5D4684C020D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3DAD201-5B61-4695-9E44-0E3EFDB0D4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30AD514-4FB2-4368-B301-EF427EB8D8A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DC0332B4-3858-4F77-8B89-AF7D1DA76D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4" name="Slide Number Placeholder 3">
            <a:extLst>
              <a:ext uri="{FF2B5EF4-FFF2-40B4-BE49-F238E27FC236}">
                <a16:creationId xmlns:a16="http://schemas.microsoft.com/office/drawing/2014/main" id="{DD6C8102-AE1D-488A-9635-A3E8458DA0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7DC72-444E-49C1-8056-33493D34E19F}"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1D0BA73-1389-43C2-9B8D-8449B6B52EA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94E7BF0-FDF8-47AD-8F63-9E0EF7197B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C15356C8-3110-4FEA-A1F3-9396B4FBB8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E6DF7F-DE01-45C2-B0B8-091770D67C95}"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B38E949-677E-4BE4-B424-F4CABD425F29}"/>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9B95B9C9-A62B-4EAF-9FA4-486985EC8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F17A0DAA-28AB-48AE-9E86-27A0FAAD3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6CFA62-4341-4841-9177-04C47DFC34DD}" type="slidenum">
              <a:rPr lang="en-US" altLang="en-US" smtClean="0"/>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095BD2B-ABF1-4203-A63F-F883047129F8}"/>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7BE88D9-860C-4EB4-AB92-B13343DFC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7216C8F3-BF2C-4A2B-8913-418CECBAE6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171F5B-B9D4-48A2-9F78-FCC52EACEC27}"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3E3CE48-2B7B-4FBE-8EB6-D1E1BF62FF37}"/>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289BA671-420F-486B-9CDE-D8082BBB57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57ECC54C-D67B-4DCD-9AD2-FD2ADB6AF3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31C0FD-2936-4241-9E0A-E64E11FBFF3F}" type="slidenum">
              <a:rPr lang="en-US" altLang="en-US" smtClean="0"/>
              <a:pPr>
                <a:spcBef>
                  <a:spcPct val="0"/>
                </a:spcBef>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AFEC5AA-D657-44DB-98F6-0B14FB93F3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675064-30F3-467C-9F76-D205A65092F9}" type="slidenum">
              <a:rPr lang="en-US" altLang="en-US" smtClean="0"/>
              <a:pPr>
                <a:spcBef>
                  <a:spcPct val="0"/>
                </a:spcBef>
              </a:pPr>
              <a:t>16</a:t>
            </a:fld>
            <a:endParaRPr lang="en-US" altLang="en-US"/>
          </a:p>
        </p:txBody>
      </p:sp>
      <p:sp>
        <p:nvSpPr>
          <p:cNvPr id="34819" name="Rectangle 2">
            <a:extLst>
              <a:ext uri="{FF2B5EF4-FFF2-40B4-BE49-F238E27FC236}">
                <a16:creationId xmlns:a16="http://schemas.microsoft.com/office/drawing/2014/main" id="{6E8EFC94-CD2F-461E-8AC9-8684224B66D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9443404D-9916-4E77-B6EB-80A992856B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b="1">
                <a:latin typeface="Arial" panose="020B0604020202020204" pitchFamily="34" charset="0"/>
              </a:rPr>
              <a:t>Mode of operation</a:t>
            </a:r>
            <a:endParaRPr lang="en-GB" altLang="en-US" sz="800">
              <a:latin typeface="Arial" panose="020B0604020202020204" pitchFamily="34" charset="0"/>
            </a:endParaRPr>
          </a:p>
          <a:p>
            <a:pPr eaLnBrk="1" hangingPunct="1">
              <a:lnSpc>
                <a:spcPct val="80000"/>
              </a:lnSpc>
            </a:pPr>
            <a:r>
              <a:rPr lang="en-GB" altLang="en-US" sz="800">
                <a:latin typeface="Arial" panose="020B0604020202020204" pitchFamily="34" charset="0"/>
              </a:rPr>
              <a:t>The essential part of the decanter is the rotating part which consists of a cylindrical/conical bowl with a conveyor scroll inside which rotates at a differential speed. The rotating part is driven by electric motors via belt transmission. Feed enters the bowl through a central feed pipe. Through ports in the scroll body, feed passes into the bowl where separation by</a:t>
            </a:r>
            <a:r>
              <a:rPr lang="en-US" altLang="en-US" sz="800">
                <a:latin typeface="Arial" panose="020B0604020202020204" pitchFamily="34" charset="0"/>
              </a:rPr>
              <a:t> </a:t>
            </a:r>
            <a:r>
              <a:rPr lang="en-GB" altLang="en-US" sz="800">
                <a:latin typeface="Arial" panose="020B0604020202020204" pitchFamily="34" charset="0"/>
              </a:rPr>
              <a:t>centrifugal force takes place. In a decanter, the product is separated into a liquid phase and a solids phase. The discharge of the separated </a:t>
            </a:r>
            <a:r>
              <a:rPr lang="en-US" altLang="en-US" sz="800">
                <a:latin typeface="Arial" panose="020B0604020202020204" pitchFamily="34" charset="0"/>
              </a:rPr>
              <a:t>liquid can be under pressure or </a:t>
            </a:r>
            <a:r>
              <a:rPr lang="en-GB" altLang="en-US" sz="800">
                <a:latin typeface="Arial" panose="020B0604020202020204" pitchFamily="34" charset="0"/>
              </a:rPr>
              <a:t>by gravity. The separated solids are</a:t>
            </a:r>
            <a:r>
              <a:rPr lang="en-US" altLang="en-US" sz="800">
                <a:latin typeface="Arial" panose="020B0604020202020204" pitchFamily="34" charset="0"/>
              </a:rPr>
              <a:t> </a:t>
            </a:r>
            <a:r>
              <a:rPr lang="en-GB" altLang="en-US" sz="800">
                <a:latin typeface="Arial" panose="020B0604020202020204" pitchFamily="34" charset="0"/>
              </a:rPr>
              <a:t>conveyed by the scroll to the conical end of the bowl and are discharged.</a:t>
            </a:r>
            <a:r>
              <a:rPr lang="en-US" altLang="en-US" sz="800">
                <a:latin typeface="Arial" panose="020B0604020202020204" pitchFamily="34" charset="0"/>
              </a:rPr>
              <a:t> Decanters can also be configured for gas tight operation as may be required for toxic or explosive materials.</a:t>
            </a:r>
            <a:br>
              <a:rPr lang="en-GB" altLang="en-US" sz="800">
                <a:latin typeface="Arial" panose="020B0604020202020204" pitchFamily="34" charset="0"/>
              </a:rPr>
            </a:br>
            <a:r>
              <a:rPr lang="en-US" altLang="en-US" sz="800" b="1">
                <a:latin typeface="Arial" panose="020B0604020202020204" pitchFamily="34" charset="0"/>
              </a:rPr>
              <a:t>Mode of operation</a:t>
            </a:r>
            <a:endParaRPr lang="en-GB" altLang="en-US" sz="800">
              <a:latin typeface="Arial" panose="020B0604020202020204" pitchFamily="34" charset="0"/>
            </a:endParaRPr>
          </a:p>
          <a:p>
            <a:pPr eaLnBrk="1" hangingPunct="1">
              <a:lnSpc>
                <a:spcPct val="80000"/>
              </a:lnSpc>
            </a:pPr>
            <a:r>
              <a:rPr lang="en-GB" altLang="en-US" sz="800">
                <a:latin typeface="Arial" panose="020B0604020202020204" pitchFamily="34" charset="0"/>
              </a:rPr>
              <a:t>The essential part of the decanter is the rotating part which consists of a cylindrical/conical bowl with a conveyor scroll inside which rotates at a differential speed. The rotating part is driven by electric motors via belt transmission. Feed enters the bowl through a central feed pipe. Through ports in the scroll body, feed passes into the bowl where separation by</a:t>
            </a:r>
            <a:r>
              <a:rPr lang="en-US" altLang="en-US" sz="800">
                <a:latin typeface="Arial" panose="020B0604020202020204" pitchFamily="34" charset="0"/>
              </a:rPr>
              <a:t> </a:t>
            </a:r>
            <a:r>
              <a:rPr lang="en-GB" altLang="en-US" sz="800">
                <a:latin typeface="Arial" panose="020B0604020202020204" pitchFamily="34" charset="0"/>
              </a:rPr>
              <a:t>centrifugal force takes place. In a decanter, the product is separated into a liquid phase and a solids phase. The discharge of the separated </a:t>
            </a:r>
            <a:r>
              <a:rPr lang="en-US" altLang="en-US" sz="800">
                <a:latin typeface="Arial" panose="020B0604020202020204" pitchFamily="34" charset="0"/>
              </a:rPr>
              <a:t>liquid can be under pressure or </a:t>
            </a:r>
            <a:r>
              <a:rPr lang="en-GB" altLang="en-US" sz="800">
                <a:latin typeface="Arial" panose="020B0604020202020204" pitchFamily="34" charset="0"/>
              </a:rPr>
              <a:t>by gravity. The separated solids are</a:t>
            </a:r>
            <a:r>
              <a:rPr lang="en-US" altLang="en-US" sz="800">
                <a:latin typeface="Arial" panose="020B0604020202020204" pitchFamily="34" charset="0"/>
              </a:rPr>
              <a:t> </a:t>
            </a:r>
            <a:r>
              <a:rPr lang="en-GB" altLang="en-US" sz="800">
                <a:latin typeface="Arial" panose="020B0604020202020204" pitchFamily="34" charset="0"/>
              </a:rPr>
              <a:t>conveyed by the scroll to the conical end of the bowl and are discharged.</a:t>
            </a:r>
            <a:r>
              <a:rPr lang="en-US" altLang="en-US" sz="800">
                <a:latin typeface="Arial" panose="020B0604020202020204" pitchFamily="34" charset="0"/>
              </a:rPr>
              <a:t> Decanters can also be configured for gas tight operation as may be required for toxic or explosive materials.</a:t>
            </a:r>
            <a:br>
              <a:rPr lang="en-GB" altLang="en-US" sz="800">
                <a:latin typeface="Arial" panose="020B0604020202020204" pitchFamily="34" charset="0"/>
              </a:rPr>
            </a:br>
            <a:r>
              <a:rPr lang="en-US" altLang="en-US" sz="800" b="1">
                <a:latin typeface="Arial" panose="020B0604020202020204" pitchFamily="34" charset="0"/>
              </a:rPr>
              <a:t>Mode of operation</a:t>
            </a:r>
            <a:endParaRPr lang="en-GB" altLang="en-US" sz="800">
              <a:latin typeface="Arial" panose="020B0604020202020204" pitchFamily="34" charset="0"/>
            </a:endParaRPr>
          </a:p>
          <a:p>
            <a:pPr eaLnBrk="1" hangingPunct="1">
              <a:lnSpc>
                <a:spcPct val="80000"/>
              </a:lnSpc>
            </a:pPr>
            <a:r>
              <a:rPr lang="en-GB" altLang="en-US" sz="800">
                <a:latin typeface="Arial" panose="020B0604020202020204" pitchFamily="34" charset="0"/>
              </a:rPr>
              <a:t>The essential part of the decanter is the rotating part which consists of a cylindrical/conical bowl with a conveyor scroll inside which rotates at a differential speed. The rotating part is driven by electric motors via belt transmission. Feed enters the bowl through a central feed pipe. Through ports in the scroll body, feed passes into the bowl where separation by</a:t>
            </a:r>
            <a:r>
              <a:rPr lang="en-US" altLang="en-US" sz="800">
                <a:latin typeface="Arial" panose="020B0604020202020204" pitchFamily="34" charset="0"/>
              </a:rPr>
              <a:t> </a:t>
            </a:r>
            <a:r>
              <a:rPr lang="en-GB" altLang="en-US" sz="800">
                <a:latin typeface="Arial" panose="020B0604020202020204" pitchFamily="34" charset="0"/>
              </a:rPr>
              <a:t>centrifugal force takes place. In a decanter, the product is separated into a liquid phase and a solids phase. The discharge of the separated </a:t>
            </a:r>
            <a:r>
              <a:rPr lang="en-US" altLang="en-US" sz="800">
                <a:latin typeface="Arial" panose="020B0604020202020204" pitchFamily="34" charset="0"/>
              </a:rPr>
              <a:t>liquid can be under pressure or </a:t>
            </a:r>
            <a:r>
              <a:rPr lang="en-GB" altLang="en-US" sz="800">
                <a:latin typeface="Arial" panose="020B0604020202020204" pitchFamily="34" charset="0"/>
              </a:rPr>
              <a:t>by gravity. The separated solids are</a:t>
            </a:r>
            <a:r>
              <a:rPr lang="en-US" altLang="en-US" sz="800">
                <a:latin typeface="Arial" panose="020B0604020202020204" pitchFamily="34" charset="0"/>
              </a:rPr>
              <a:t> </a:t>
            </a:r>
            <a:r>
              <a:rPr lang="en-GB" altLang="en-US" sz="800">
                <a:latin typeface="Arial" panose="020B0604020202020204" pitchFamily="34" charset="0"/>
              </a:rPr>
              <a:t>conveyed by the scroll to the conical end of the bowl and are discharged.</a:t>
            </a:r>
            <a:r>
              <a:rPr lang="en-US" altLang="en-US" sz="800">
                <a:latin typeface="Arial" panose="020B0604020202020204" pitchFamily="34" charset="0"/>
              </a:rPr>
              <a:t> Decanters can also be configured for gas tight operation as may be required for toxic or explosive materials.</a:t>
            </a:r>
            <a:br>
              <a:rPr lang="en-GB" altLang="en-US" sz="800">
                <a:latin typeface="Arial" panose="020B0604020202020204" pitchFamily="34" charset="0"/>
              </a:rPr>
            </a:br>
            <a:r>
              <a:rPr lang="en-US" altLang="en-US" sz="800" b="1">
                <a:latin typeface="Arial" panose="020B0604020202020204" pitchFamily="34" charset="0"/>
              </a:rPr>
              <a:t>Mode of operation</a:t>
            </a:r>
            <a:endParaRPr lang="en-GB" altLang="en-US" sz="800">
              <a:latin typeface="Arial" panose="020B0604020202020204" pitchFamily="34" charset="0"/>
            </a:endParaRPr>
          </a:p>
          <a:p>
            <a:pPr eaLnBrk="1" hangingPunct="1">
              <a:lnSpc>
                <a:spcPct val="80000"/>
              </a:lnSpc>
            </a:pPr>
            <a:r>
              <a:rPr lang="en-GB" altLang="en-US" sz="800">
                <a:latin typeface="Arial" panose="020B0604020202020204" pitchFamily="34" charset="0"/>
              </a:rPr>
              <a:t>The essential part of the decanter is the rotating part which consists of a cylindrical/conical bowl with a conveyor scroll inside which rotates at a differential speed. The rotating part is driven by electric motors via belt transmission. Feed enters the bowl through a central feed pipe. Through ports in the scroll body, feed passes into the bowl where separation by</a:t>
            </a:r>
            <a:r>
              <a:rPr lang="en-US" altLang="en-US" sz="800">
                <a:latin typeface="Arial" panose="020B0604020202020204" pitchFamily="34" charset="0"/>
              </a:rPr>
              <a:t> </a:t>
            </a:r>
            <a:r>
              <a:rPr lang="en-GB" altLang="en-US" sz="800">
                <a:latin typeface="Arial" panose="020B0604020202020204" pitchFamily="34" charset="0"/>
              </a:rPr>
              <a:t>centrifugal force takes place. In a decanter, the product is separated into a liquid phase and a solids phase. The discharge of the separated </a:t>
            </a:r>
            <a:r>
              <a:rPr lang="en-US" altLang="en-US" sz="800">
                <a:latin typeface="Arial" panose="020B0604020202020204" pitchFamily="34" charset="0"/>
              </a:rPr>
              <a:t>liquid can be under pressure or </a:t>
            </a:r>
            <a:r>
              <a:rPr lang="en-GB" altLang="en-US" sz="800">
                <a:latin typeface="Arial" panose="020B0604020202020204" pitchFamily="34" charset="0"/>
              </a:rPr>
              <a:t>by gravity. The separated solids are</a:t>
            </a:r>
            <a:r>
              <a:rPr lang="en-US" altLang="en-US" sz="800">
                <a:latin typeface="Arial" panose="020B0604020202020204" pitchFamily="34" charset="0"/>
              </a:rPr>
              <a:t> </a:t>
            </a:r>
            <a:r>
              <a:rPr lang="en-GB" altLang="en-US" sz="800">
                <a:latin typeface="Arial" panose="020B0604020202020204" pitchFamily="34" charset="0"/>
              </a:rPr>
              <a:t>conveyed by the scroll to the conical end of the bowl and are discharged.</a:t>
            </a:r>
            <a:r>
              <a:rPr lang="en-US" altLang="en-US" sz="800">
                <a:latin typeface="Arial" panose="020B0604020202020204" pitchFamily="34" charset="0"/>
              </a:rPr>
              <a:t> Decanters can also be configured for gas tight operation as may be required for toxic or explosive materials.</a:t>
            </a:r>
            <a:br>
              <a:rPr lang="en-GB" altLang="en-US" sz="800">
                <a:latin typeface="Arial" panose="020B0604020202020204" pitchFamily="34" charset="0"/>
              </a:rPr>
            </a:br>
            <a:endParaRPr lang="en-US" altLang="en-US" sz="8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93E3D5E-D701-49D5-B0BF-402B24E87FA7}"/>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231977C0-CE18-4699-82E7-7673875CE9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77C671F6-A216-4DB6-BC52-9242C1973C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8CF18B-2451-4FB7-B52C-2CA138C391AF}" type="slidenum">
              <a:rPr lang="en-US" altLang="en-US" smtClean="0"/>
              <a:pPr>
                <a:spcBef>
                  <a:spcPct val="0"/>
                </a:spcBef>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230770E-7981-4CDD-B7D7-EEA6ABEFAE0E}"/>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D32F133-6791-47B2-BFD3-B310B92555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84C0861A-7742-46E4-A098-BBEBE24B7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80FB3F-6952-4158-9F00-5DF52D241F9C}" type="slidenum">
              <a:rPr lang="en-US" altLang="en-US" smtClean="0"/>
              <a:pPr>
                <a:spcBef>
                  <a:spcPct val="0"/>
                </a:spcBef>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2C97AEE-56AA-40D1-82B9-5ECAA6FC61FE}"/>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518DFFF-366C-4CC7-AD7A-2128DC989E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ABABFB6B-9EE3-46E7-8FE4-B6AD41525B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093DFF-9D01-492C-BBB2-9B3CE69E92D4}" type="slidenum">
              <a:rPr lang="en-US" altLang="en-US" smtClean="0"/>
              <a:pPr>
                <a:spcBef>
                  <a:spcPct val="0"/>
                </a:spcBef>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68B00FB-A7D8-46C2-B689-605EB9FD1F88}"/>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9AC486EA-9761-40C1-AC37-76CB1D27B2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D753FD64-6415-4E74-95DF-C6A46293F5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9E4E93-67B4-4D28-AC83-62207CA6A2AB}" type="slidenum">
              <a:rPr lang="en-US" altLang="en-US" smtClean="0"/>
              <a:pPr>
                <a:spcBef>
                  <a:spcPct val="0"/>
                </a:spcBef>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7286471-57CC-4BE5-8DFE-F6953A8B2A77}"/>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44F91166-57F0-4315-AA99-7E80F1EE0E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E1E246D5-E80F-4B3E-8CD7-5C9186FD73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70C0BB-B49F-4F25-91C0-466B575AEDB3}" type="slidenum">
              <a:rPr lang="en-US" altLang="en-US" smtClean="0"/>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3228342-D2A1-486F-912A-4497E8BB2035}"/>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D5B1CCFB-F29F-4D1D-A37F-5D70FE93D6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22A700D0-2555-41A3-BB80-30B42EC389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814E0C-E620-46AA-9557-7254C77624C8}"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00183A4-E0A5-4058-8D51-5D940587B8D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062CD8DA-8D08-4DF2-8525-AB7B904190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2EC3A703-2F76-4AF4-AC84-B59790BB5D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9F6538-BBD4-48D4-9111-34B4FE8851D5}" type="slidenum">
              <a:rPr lang="en-US" altLang="en-US" smtClean="0">
                <a:solidFill>
                  <a:srgbClr val="000000"/>
                </a:solidFill>
              </a:rPr>
              <a:pPr>
                <a:spcBef>
                  <a:spcPct val="0"/>
                </a:spcBef>
              </a:pPr>
              <a:t>22</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E213CFC-AEC5-4E55-BB2E-6A5E4F33228A}"/>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387ACE83-4AC7-4FC0-A64E-C0A04FDFD4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CB870775-C8F4-4C8A-A550-505C894FDA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CA0C54-FC80-4E07-A9A6-ACC9141A2CA9}" type="slidenum">
              <a:rPr lang="en-US" altLang="en-US" smtClean="0"/>
              <a:pPr>
                <a:spcBef>
                  <a:spcPct val="0"/>
                </a:spcBef>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8DB776E-A257-4B01-9B8C-88EA078CB205}"/>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AB94F2CE-DB2C-4FE8-8399-8A0F6463E6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94441D1C-BE8A-4D4D-AC7B-4C7BEE535E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0827C6-9F43-44D6-8990-50D75A1393AE}" type="slidenum">
              <a:rPr lang="en-US" altLang="en-US" smtClean="0"/>
              <a:pPr>
                <a:spcBef>
                  <a:spcPct val="0"/>
                </a:spcBef>
              </a:pPr>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17E981D-D9E8-48D2-8B1F-AB22409BA1C5}"/>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85660D0C-B27E-421E-82BD-09FD5ABCD4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D3ECFC4C-92B6-4E22-947E-525E26A0DA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0E1C4E-8439-4E69-8009-958EC367D3BA}" type="slidenum">
              <a:rPr lang="en-US" altLang="en-US" smtClean="0"/>
              <a:pPr>
                <a:spcBef>
                  <a:spcPct val="0"/>
                </a:spcBef>
              </a:pPr>
              <a:t>27</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632FD97-5D59-41A6-911A-26F000BE5278}"/>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78E5FCD3-F992-4E25-9A8D-6793C763B8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5814EA89-04BD-46B7-A26E-AA87C577F8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C44B55-6855-4AB8-9DD5-9DE3C86C123A}" type="slidenum">
              <a:rPr lang="en-US" altLang="en-US" smtClean="0"/>
              <a:pPr>
                <a:spcBef>
                  <a:spcPct val="0"/>
                </a:spcBef>
              </a:pPr>
              <a:t>28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4640FAA-4285-4761-961A-A547C79E61A1}"/>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BF6C1897-9370-4DF3-B1D2-369523E706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D65B81B2-8B30-4DC3-AE8A-D0AFD4C8DD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5F5AD-9D21-4914-AB3A-8D2BE960B4F2}" type="slidenum">
              <a:rPr lang="en-US" altLang="en-US" smtClean="0"/>
              <a:pPr>
                <a:spcBef>
                  <a:spcPct val="0"/>
                </a:spcBef>
              </a:pPr>
              <a:t>29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B3D316A-41BD-479F-874B-63AD856A98FA}"/>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E7347D35-8846-4DB3-B549-C61EE6D90A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D8E3AA05-56D7-4FF9-913D-D1374D987F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96B00F-0A74-41F7-B60C-D0D12797F1B1}"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BC58534-A691-4394-B2FF-9E847BC34F40}"/>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9B5403CB-78AF-48A0-B9BE-E87BA95DE2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294E826A-051B-4A5B-86B3-81C068627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9B6FE7-2CED-44A1-9C5F-FB975915E879}"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5B61F8A-5AC0-41DE-B779-B46DC82E185F}"/>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6EC0436-0E52-41D1-8287-BDECEE4152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7EC44C7C-9D93-419A-B73D-49E75AFB0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2F8F73-77DA-46E3-BDFA-EFAAF509A472}"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AD09DBF-BAF7-4BE5-A783-0DF7C113C424}"/>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7C1E66C7-5B36-4595-9CCF-2942B18655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442B8271-033F-4E38-A611-A673F078BB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3ECB14-A731-45BF-BDE7-B7F7DF373A3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9347904-EC54-4BBB-AA0C-100299DC7F3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EB9FF9DD-48CB-4DE2-B128-35FCE3B9E9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692A7E6F-FF84-4ED2-B67E-DFB7F2D3F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DFD469-1E3F-481E-9541-0B072CDF0248}"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417F231-397F-4A64-B3AD-4EDFD8F863CE}"/>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3F4CB5F0-F8C9-4664-B734-9468578751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5EB88CF9-5258-4CE3-924F-530A1603E9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E66F8F-E27F-46C8-96B6-0E0C98826685}"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997C1C2-6B84-4822-8793-5FEEF7C929AB}"/>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31C51A79-C55D-487D-844D-95EE50F899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143A59B4-ABDE-4352-990B-B33B391DB1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DCF444-0086-47CE-A66D-EEA6BA5FF1A7}"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527A059-93B5-419B-8BE7-A42429525A94}"/>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AD61D23F-7DCB-43BD-A2EE-D0AA2CB88C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86D9D326-ACD1-46A1-A675-3DF7AF4F8B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2EA75D-8438-4373-A9F6-519E26BA0896}"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5D7D1F5-19C1-4064-AF01-AA2A93EFD3ED}"/>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4D12DE65-DEA0-4E87-A33E-E55741ADFBDA}"/>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a:extLst>
                <a:ext uri="{FF2B5EF4-FFF2-40B4-BE49-F238E27FC236}">
                  <a16:creationId xmlns:a16="http://schemas.microsoft.com/office/drawing/2014/main" id="{DB4BC99C-1ECE-4193-9978-9B55871D0276}"/>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642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1642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a:extLst>
              <a:ext uri="{FF2B5EF4-FFF2-40B4-BE49-F238E27FC236}">
                <a16:creationId xmlns:a16="http://schemas.microsoft.com/office/drawing/2014/main" id="{2FE3C1A9-5C6D-4770-81B0-8A229363915F}"/>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1E5A0774-E736-41B6-AC87-2DD328392908}"/>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405267A-4DE1-4296-B134-682E50B374D4}"/>
              </a:ext>
            </a:extLst>
          </p:cNvPr>
          <p:cNvSpPr>
            <a:spLocks noGrp="1" noChangeArrowheads="1"/>
          </p:cNvSpPr>
          <p:nvPr>
            <p:ph type="sldNum" sz="quarter" idx="12"/>
          </p:nvPr>
        </p:nvSpPr>
        <p:spPr/>
        <p:txBody>
          <a:bodyPr/>
          <a:lstStyle>
            <a:lvl1pPr>
              <a:defRPr/>
            </a:lvl1pPr>
          </a:lstStyle>
          <a:p>
            <a:pPr>
              <a:defRPr/>
            </a:pPr>
            <a:fld id="{C3D7C69C-C643-4D50-8CBE-FB7A45FB154A}" type="slidenum">
              <a:rPr lang="en-US" altLang="en-US"/>
              <a:pPr>
                <a:defRPr/>
              </a:pPr>
              <a:t>‹#›</a:t>
            </a:fld>
            <a:endParaRPr lang="en-US" altLang="en-US"/>
          </a:p>
        </p:txBody>
      </p:sp>
    </p:spTree>
    <p:extLst>
      <p:ext uri="{BB962C8B-B14F-4D97-AF65-F5344CB8AC3E}">
        <p14:creationId xmlns:p14="http://schemas.microsoft.com/office/powerpoint/2010/main" val="140277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70832571-9B9C-43B8-A504-C41EC29F4D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CA45AB12-37C4-48B3-8992-F22822510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15C4CEC-132D-484C-B028-70CD2B2A5DD7}"/>
              </a:ext>
            </a:extLst>
          </p:cNvPr>
          <p:cNvSpPr>
            <a:spLocks noGrp="1" noChangeArrowheads="1"/>
          </p:cNvSpPr>
          <p:nvPr>
            <p:ph type="sldNum" sz="quarter" idx="12"/>
          </p:nvPr>
        </p:nvSpPr>
        <p:spPr>
          <a:ln/>
        </p:spPr>
        <p:txBody>
          <a:bodyPr/>
          <a:lstStyle>
            <a:lvl1pPr>
              <a:defRPr/>
            </a:lvl1pPr>
          </a:lstStyle>
          <a:p>
            <a:pPr>
              <a:defRPr/>
            </a:pPr>
            <a:fld id="{E646FB49-667F-4A94-9032-6E87246431B2}" type="slidenum">
              <a:rPr lang="en-US" altLang="en-US"/>
              <a:pPr>
                <a:defRPr/>
              </a:pPr>
              <a:t>‹#›</a:t>
            </a:fld>
            <a:endParaRPr lang="en-US" altLang="en-US"/>
          </a:p>
        </p:txBody>
      </p:sp>
    </p:spTree>
    <p:extLst>
      <p:ext uri="{BB962C8B-B14F-4D97-AF65-F5344CB8AC3E}">
        <p14:creationId xmlns:p14="http://schemas.microsoft.com/office/powerpoint/2010/main" val="41868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E9FAEE08-F8AE-40E6-BF3C-3F46B970AD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C47CE78-2152-47F7-8A3B-D095234205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FFCC528-5923-4E75-9417-CE4FC3CB6690}"/>
              </a:ext>
            </a:extLst>
          </p:cNvPr>
          <p:cNvSpPr>
            <a:spLocks noGrp="1" noChangeArrowheads="1"/>
          </p:cNvSpPr>
          <p:nvPr>
            <p:ph type="sldNum" sz="quarter" idx="12"/>
          </p:nvPr>
        </p:nvSpPr>
        <p:spPr>
          <a:ln/>
        </p:spPr>
        <p:txBody>
          <a:bodyPr/>
          <a:lstStyle>
            <a:lvl1pPr>
              <a:defRPr/>
            </a:lvl1pPr>
          </a:lstStyle>
          <a:p>
            <a:pPr>
              <a:defRPr/>
            </a:pPr>
            <a:fld id="{A5A3F5F9-12C7-468C-8F0E-E4397F02FC48}" type="slidenum">
              <a:rPr lang="en-US" altLang="en-US"/>
              <a:pPr>
                <a:defRPr/>
              </a:pPr>
              <a:t>‹#›</a:t>
            </a:fld>
            <a:endParaRPr lang="en-US" altLang="en-US"/>
          </a:p>
        </p:txBody>
      </p:sp>
    </p:spTree>
    <p:extLst>
      <p:ext uri="{BB962C8B-B14F-4D97-AF65-F5344CB8AC3E}">
        <p14:creationId xmlns:p14="http://schemas.microsoft.com/office/powerpoint/2010/main" val="353460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AFD25B1-50D7-466B-AE89-934BE34D33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8A9F95E-FA61-44E2-9EE9-901728DF90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6C35F1D-94CF-41EA-82B2-6FABF944FF6C}"/>
              </a:ext>
            </a:extLst>
          </p:cNvPr>
          <p:cNvSpPr>
            <a:spLocks noGrp="1" noChangeArrowheads="1"/>
          </p:cNvSpPr>
          <p:nvPr>
            <p:ph type="sldNum" sz="quarter" idx="12"/>
          </p:nvPr>
        </p:nvSpPr>
        <p:spPr>
          <a:ln/>
        </p:spPr>
        <p:txBody>
          <a:bodyPr/>
          <a:lstStyle>
            <a:lvl1pPr>
              <a:defRPr/>
            </a:lvl1pPr>
          </a:lstStyle>
          <a:p>
            <a:pPr>
              <a:defRPr/>
            </a:pPr>
            <a:fld id="{88E89C96-5C55-4214-BAD0-FECC86DE204D}" type="slidenum">
              <a:rPr lang="en-US" altLang="en-US"/>
              <a:pPr>
                <a:defRPr/>
              </a:pPr>
              <a:t>‹#›</a:t>
            </a:fld>
            <a:endParaRPr lang="en-US" altLang="en-US"/>
          </a:p>
        </p:txBody>
      </p:sp>
    </p:spTree>
    <p:extLst>
      <p:ext uri="{BB962C8B-B14F-4D97-AF65-F5344CB8AC3E}">
        <p14:creationId xmlns:p14="http://schemas.microsoft.com/office/powerpoint/2010/main" val="66672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0DFA0DF8-359C-4F56-B5C1-5CF9308F56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58050F1-60AC-4D78-80D5-0971775838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0790205-F32B-4738-BDB7-1C22A9CC6F9B}"/>
              </a:ext>
            </a:extLst>
          </p:cNvPr>
          <p:cNvSpPr>
            <a:spLocks noGrp="1" noChangeArrowheads="1"/>
          </p:cNvSpPr>
          <p:nvPr>
            <p:ph type="sldNum" sz="quarter" idx="12"/>
          </p:nvPr>
        </p:nvSpPr>
        <p:spPr>
          <a:ln/>
        </p:spPr>
        <p:txBody>
          <a:bodyPr/>
          <a:lstStyle>
            <a:lvl1pPr>
              <a:defRPr/>
            </a:lvl1pPr>
          </a:lstStyle>
          <a:p>
            <a:pPr>
              <a:defRPr/>
            </a:pPr>
            <a:fld id="{09619DDD-0657-480B-B8D8-199B0A97FE6E}" type="slidenum">
              <a:rPr lang="en-US" altLang="en-US"/>
              <a:pPr>
                <a:defRPr/>
              </a:pPr>
              <a:t>‹#›</a:t>
            </a:fld>
            <a:endParaRPr lang="en-US" altLang="en-US"/>
          </a:p>
        </p:txBody>
      </p:sp>
    </p:spTree>
    <p:extLst>
      <p:ext uri="{BB962C8B-B14F-4D97-AF65-F5344CB8AC3E}">
        <p14:creationId xmlns:p14="http://schemas.microsoft.com/office/powerpoint/2010/main" val="10336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76AB6FED-BC17-4CDF-BDBA-DE9967A77B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DB27394-4859-45F3-BEE4-E5EB833B8C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2F77EFA6-BAD6-47F8-9951-ED6892674B02}"/>
              </a:ext>
            </a:extLst>
          </p:cNvPr>
          <p:cNvSpPr>
            <a:spLocks noGrp="1" noChangeArrowheads="1"/>
          </p:cNvSpPr>
          <p:nvPr>
            <p:ph type="sldNum" sz="quarter" idx="12"/>
          </p:nvPr>
        </p:nvSpPr>
        <p:spPr>
          <a:ln/>
        </p:spPr>
        <p:txBody>
          <a:bodyPr/>
          <a:lstStyle>
            <a:lvl1pPr>
              <a:defRPr/>
            </a:lvl1pPr>
          </a:lstStyle>
          <a:p>
            <a:pPr>
              <a:defRPr/>
            </a:pPr>
            <a:fld id="{8916FF10-5FE8-472B-86CB-DC3DD3DDE761}" type="slidenum">
              <a:rPr lang="en-US" altLang="en-US"/>
              <a:pPr>
                <a:defRPr/>
              </a:pPr>
              <a:t>‹#›</a:t>
            </a:fld>
            <a:endParaRPr lang="en-US" altLang="en-US"/>
          </a:p>
        </p:txBody>
      </p:sp>
    </p:spTree>
    <p:extLst>
      <p:ext uri="{BB962C8B-B14F-4D97-AF65-F5344CB8AC3E}">
        <p14:creationId xmlns:p14="http://schemas.microsoft.com/office/powerpoint/2010/main" val="164790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B7E31F53-B628-4742-89B0-F724FAEAF6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5386334D-4FF8-472A-BE0F-2C886D1BE0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FC88F8B2-FDF8-4EF4-A85C-271B0332F044}"/>
              </a:ext>
            </a:extLst>
          </p:cNvPr>
          <p:cNvSpPr>
            <a:spLocks noGrp="1" noChangeArrowheads="1"/>
          </p:cNvSpPr>
          <p:nvPr>
            <p:ph type="sldNum" sz="quarter" idx="12"/>
          </p:nvPr>
        </p:nvSpPr>
        <p:spPr>
          <a:ln/>
        </p:spPr>
        <p:txBody>
          <a:bodyPr/>
          <a:lstStyle>
            <a:lvl1pPr>
              <a:defRPr/>
            </a:lvl1pPr>
          </a:lstStyle>
          <a:p>
            <a:pPr>
              <a:defRPr/>
            </a:pPr>
            <a:fld id="{787740AC-FAB4-41F1-AFEE-339E060FEB51}" type="slidenum">
              <a:rPr lang="en-US" altLang="en-US"/>
              <a:pPr>
                <a:defRPr/>
              </a:pPr>
              <a:t>‹#›</a:t>
            </a:fld>
            <a:endParaRPr lang="en-US" altLang="en-US"/>
          </a:p>
        </p:txBody>
      </p:sp>
    </p:spTree>
    <p:extLst>
      <p:ext uri="{BB962C8B-B14F-4D97-AF65-F5344CB8AC3E}">
        <p14:creationId xmlns:p14="http://schemas.microsoft.com/office/powerpoint/2010/main" val="94288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7F25CC62-2167-4C4A-93B6-BA18E06BA26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3B954284-A157-4133-9E75-F606640D9D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37FF449F-9FB5-465A-B520-947D58A230E6}"/>
              </a:ext>
            </a:extLst>
          </p:cNvPr>
          <p:cNvSpPr>
            <a:spLocks noGrp="1" noChangeArrowheads="1"/>
          </p:cNvSpPr>
          <p:nvPr>
            <p:ph type="sldNum" sz="quarter" idx="12"/>
          </p:nvPr>
        </p:nvSpPr>
        <p:spPr>
          <a:ln/>
        </p:spPr>
        <p:txBody>
          <a:bodyPr/>
          <a:lstStyle>
            <a:lvl1pPr>
              <a:defRPr/>
            </a:lvl1pPr>
          </a:lstStyle>
          <a:p>
            <a:pPr>
              <a:defRPr/>
            </a:pPr>
            <a:fld id="{867A600B-81ED-4280-B3A8-0C1F4BE2A10B}" type="slidenum">
              <a:rPr lang="en-US" altLang="en-US"/>
              <a:pPr>
                <a:defRPr/>
              </a:pPr>
              <a:t>‹#›</a:t>
            </a:fld>
            <a:endParaRPr lang="en-US" altLang="en-US"/>
          </a:p>
        </p:txBody>
      </p:sp>
    </p:spTree>
    <p:extLst>
      <p:ext uri="{BB962C8B-B14F-4D97-AF65-F5344CB8AC3E}">
        <p14:creationId xmlns:p14="http://schemas.microsoft.com/office/powerpoint/2010/main" val="169723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DA1940F-C18C-43A6-B07A-B7059CFF3A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97C894D8-F1FB-48F2-B177-AF14B4929B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DEC0A3FB-95AB-4EFF-A267-9AA1014DA2B1}"/>
              </a:ext>
            </a:extLst>
          </p:cNvPr>
          <p:cNvSpPr>
            <a:spLocks noGrp="1" noChangeArrowheads="1"/>
          </p:cNvSpPr>
          <p:nvPr>
            <p:ph type="sldNum" sz="quarter" idx="12"/>
          </p:nvPr>
        </p:nvSpPr>
        <p:spPr>
          <a:ln/>
        </p:spPr>
        <p:txBody>
          <a:bodyPr/>
          <a:lstStyle>
            <a:lvl1pPr>
              <a:defRPr/>
            </a:lvl1pPr>
          </a:lstStyle>
          <a:p>
            <a:pPr>
              <a:defRPr/>
            </a:pPr>
            <a:fld id="{C4A56CD2-B89B-4795-AAEB-6953FC6669F3}" type="slidenum">
              <a:rPr lang="en-US" altLang="en-US"/>
              <a:pPr>
                <a:defRPr/>
              </a:pPr>
              <a:t>‹#›</a:t>
            </a:fld>
            <a:endParaRPr lang="en-US" altLang="en-US"/>
          </a:p>
        </p:txBody>
      </p:sp>
    </p:spTree>
    <p:extLst>
      <p:ext uri="{BB962C8B-B14F-4D97-AF65-F5344CB8AC3E}">
        <p14:creationId xmlns:p14="http://schemas.microsoft.com/office/powerpoint/2010/main" val="105968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89D5A718-CB0F-4E9D-9616-8782126566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FB22006-10F6-41C5-B4AA-71A11F7B5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B86B485-AF45-4733-93A4-3B1194D00CE7}"/>
              </a:ext>
            </a:extLst>
          </p:cNvPr>
          <p:cNvSpPr>
            <a:spLocks noGrp="1" noChangeArrowheads="1"/>
          </p:cNvSpPr>
          <p:nvPr>
            <p:ph type="sldNum" sz="quarter" idx="12"/>
          </p:nvPr>
        </p:nvSpPr>
        <p:spPr>
          <a:ln/>
        </p:spPr>
        <p:txBody>
          <a:bodyPr/>
          <a:lstStyle>
            <a:lvl1pPr>
              <a:defRPr/>
            </a:lvl1pPr>
          </a:lstStyle>
          <a:p>
            <a:pPr>
              <a:defRPr/>
            </a:pPr>
            <a:fld id="{7AFD58DE-1AF7-4A2E-AAEC-495A313B9147}" type="slidenum">
              <a:rPr lang="en-US" altLang="en-US"/>
              <a:pPr>
                <a:defRPr/>
              </a:pPr>
              <a:t>‹#›</a:t>
            </a:fld>
            <a:endParaRPr lang="en-US" altLang="en-US"/>
          </a:p>
        </p:txBody>
      </p:sp>
    </p:spTree>
    <p:extLst>
      <p:ext uri="{BB962C8B-B14F-4D97-AF65-F5344CB8AC3E}">
        <p14:creationId xmlns:p14="http://schemas.microsoft.com/office/powerpoint/2010/main" val="165041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05871CAC-851A-4040-9C7D-DF0892B922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781633F-46FC-4D05-8A31-8E7A6050CE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28216A71-7550-4CEE-B6D2-4A69CACD65B4}"/>
              </a:ext>
            </a:extLst>
          </p:cNvPr>
          <p:cNvSpPr>
            <a:spLocks noGrp="1" noChangeArrowheads="1"/>
          </p:cNvSpPr>
          <p:nvPr>
            <p:ph type="sldNum" sz="quarter" idx="12"/>
          </p:nvPr>
        </p:nvSpPr>
        <p:spPr>
          <a:ln/>
        </p:spPr>
        <p:txBody>
          <a:bodyPr/>
          <a:lstStyle>
            <a:lvl1pPr>
              <a:defRPr/>
            </a:lvl1pPr>
          </a:lstStyle>
          <a:p>
            <a:pPr>
              <a:defRPr/>
            </a:pPr>
            <a:fld id="{30078A0A-E833-48E1-BBC4-163E35636C8B}" type="slidenum">
              <a:rPr lang="en-US" altLang="en-US"/>
              <a:pPr>
                <a:defRPr/>
              </a:pPr>
              <a:t>‹#›</a:t>
            </a:fld>
            <a:endParaRPr lang="en-US" altLang="en-US"/>
          </a:p>
        </p:txBody>
      </p:sp>
    </p:spTree>
    <p:extLst>
      <p:ext uri="{BB962C8B-B14F-4D97-AF65-F5344CB8AC3E}">
        <p14:creationId xmlns:p14="http://schemas.microsoft.com/office/powerpoint/2010/main" val="78989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F72124C-F24F-43DB-8E0B-50EE9DCC1CDE}"/>
              </a:ext>
            </a:extLst>
          </p:cNvPr>
          <p:cNvGrpSpPr>
            <a:grpSpLocks/>
          </p:cNvGrpSpPr>
          <p:nvPr/>
        </p:nvGrpSpPr>
        <p:grpSpPr bwMode="auto">
          <a:xfrm>
            <a:off x="0" y="0"/>
            <a:ext cx="7242175" cy="1981200"/>
            <a:chOff x="0" y="0"/>
            <a:chExt cx="4562" cy="1248"/>
          </a:xfrm>
        </p:grpSpPr>
        <p:sp>
          <p:nvSpPr>
            <p:cNvPr id="315395" name="Freeform 3">
              <a:extLst>
                <a:ext uri="{FF2B5EF4-FFF2-40B4-BE49-F238E27FC236}">
                  <a16:creationId xmlns:a16="http://schemas.microsoft.com/office/drawing/2014/main" id="{EE7DFA21-D07D-4500-B62D-AB16593C1097}"/>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33" name="Freeform 4">
              <a:extLst>
                <a:ext uri="{FF2B5EF4-FFF2-40B4-BE49-F238E27FC236}">
                  <a16:creationId xmlns:a16="http://schemas.microsoft.com/office/drawing/2014/main" id="{54D310AC-1A60-4BEB-8094-4313E2DFCABD}"/>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5397" name="Rectangle 5">
            <a:extLst>
              <a:ext uri="{FF2B5EF4-FFF2-40B4-BE49-F238E27FC236}">
                <a16:creationId xmlns:a16="http://schemas.microsoft.com/office/drawing/2014/main" id="{6384495D-503C-46AE-BDCF-C92D8BE01D85}"/>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5398" name="Rectangle 6">
            <a:extLst>
              <a:ext uri="{FF2B5EF4-FFF2-40B4-BE49-F238E27FC236}">
                <a16:creationId xmlns:a16="http://schemas.microsoft.com/office/drawing/2014/main" id="{2D99707F-750D-43E1-B0DC-18F41125A5B6}"/>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5399" name="Rectangle 7">
            <a:extLst>
              <a:ext uri="{FF2B5EF4-FFF2-40B4-BE49-F238E27FC236}">
                <a16:creationId xmlns:a16="http://schemas.microsoft.com/office/drawing/2014/main" id="{CD9A7E8C-8CE3-46EB-A035-C4DAB300CD9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pPr>
              <a:defRPr/>
            </a:pPr>
            <a:endParaRPr lang="en-US"/>
          </a:p>
        </p:txBody>
      </p:sp>
      <p:sp>
        <p:nvSpPr>
          <p:cNvPr id="315400" name="Rectangle 8">
            <a:extLst>
              <a:ext uri="{FF2B5EF4-FFF2-40B4-BE49-F238E27FC236}">
                <a16:creationId xmlns:a16="http://schemas.microsoft.com/office/drawing/2014/main" id="{6B33CFF2-7283-4043-9C63-3F7B44F084B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pPr>
              <a:defRPr/>
            </a:pPr>
            <a:endParaRPr lang="en-US"/>
          </a:p>
        </p:txBody>
      </p:sp>
      <p:sp>
        <p:nvSpPr>
          <p:cNvPr id="315401" name="Rectangle 9">
            <a:extLst>
              <a:ext uri="{FF2B5EF4-FFF2-40B4-BE49-F238E27FC236}">
                <a16:creationId xmlns:a16="http://schemas.microsoft.com/office/drawing/2014/main" id="{220C9A58-1F82-44D6-8C44-AF313AAC1AB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fld id="{39EEDB43-6BA7-433C-BB29-B6E76134F2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ludgeprocessing.com/sludge-thickening/gravity-belt-thicken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gconsulting.co.za/Products/Decanters/Decanters.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pomag.com/online_exclusives/2024/04/odor-control-featured-on-new-belt-press_sc_000dj"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smfab.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28292E1-DD78-41C0-9690-9AE88CF1B69B}"/>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8AA5B019-BF8F-4B91-90F9-2445C8A67534}" type="slidenum">
              <a:rPr lang="en-US" altLang="en-US" smtClean="0"/>
              <a:pPr eaLnBrk="1" hangingPunct="1">
                <a:defRPr/>
              </a:pPr>
              <a:t>1</a:t>
            </a:fld>
            <a:endParaRPr lang="en-US" altLang="en-US"/>
          </a:p>
        </p:txBody>
      </p:sp>
      <p:sp>
        <p:nvSpPr>
          <p:cNvPr id="2050" name="Rectangle 2">
            <a:extLst>
              <a:ext uri="{FF2B5EF4-FFF2-40B4-BE49-F238E27FC236}">
                <a16:creationId xmlns:a16="http://schemas.microsoft.com/office/drawing/2014/main" id="{83A2C90D-286E-4E2A-9B55-110D3386B53B}"/>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CTC 450  Review</a:t>
            </a:r>
            <a:endParaRPr lang="en-US" sz="24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0B6387B-8E18-4273-A949-29C27B6ADD80}"/>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Secondary Treatment</a:t>
            </a:r>
          </a:p>
          <a:p>
            <a:pPr lvl="1" eaLnBrk="1" hangingPunct="1">
              <a:defRPr/>
            </a:pPr>
            <a:r>
              <a:rPr lang="en-US" dirty="0">
                <a:latin typeface="Arial" panose="020B0604020202020204" pitchFamily="34" charset="0"/>
                <a:cs typeface="Arial" panose="020B0604020202020204" pitchFamily="34" charset="0"/>
              </a:rPr>
              <a:t>Trickling Filters</a:t>
            </a:r>
          </a:p>
          <a:p>
            <a:pPr lvl="1" eaLnBrk="1" hangingPunct="1">
              <a:defRPr/>
            </a:pPr>
            <a:r>
              <a:rPr lang="en-US" dirty="0">
                <a:latin typeface="Arial" panose="020B0604020202020204" pitchFamily="34" charset="0"/>
                <a:cs typeface="Arial" panose="020B0604020202020204" pitchFamily="34" charset="0"/>
              </a:rPr>
              <a:t>Biological Towers</a:t>
            </a:r>
          </a:p>
          <a:p>
            <a:pPr lvl="1" eaLnBrk="1" hangingPunct="1">
              <a:defRPr/>
            </a:pPr>
            <a:r>
              <a:rPr lang="en-US" dirty="0">
                <a:latin typeface="Arial" panose="020B0604020202020204" pitchFamily="34" charset="0"/>
                <a:cs typeface="Arial" panose="020B0604020202020204" pitchFamily="34" charset="0"/>
              </a:rPr>
              <a:t>Activated Sludge</a:t>
            </a:r>
          </a:p>
          <a:p>
            <a:pPr lvl="1" eaLnBrk="1" hangingPunct="1">
              <a:defRPr/>
            </a:pPr>
            <a:r>
              <a:rPr lang="en-US" dirty="0">
                <a:latin typeface="Arial" panose="020B0604020202020204" pitchFamily="34" charset="0"/>
                <a:cs typeface="Arial" panose="020B0604020202020204" pitchFamily="34" charset="0"/>
              </a:rPr>
              <a:t>RBC</a:t>
            </a:r>
          </a:p>
          <a:p>
            <a:pPr lvl="1" eaLnBrk="1" hangingPunct="1">
              <a:defRPr/>
            </a:pPr>
            <a:r>
              <a:rPr lang="en-US" dirty="0">
                <a:latin typeface="Arial" panose="020B0604020202020204" pitchFamily="34" charset="0"/>
                <a:cs typeface="Arial" panose="020B0604020202020204" pitchFamily="34" charset="0"/>
              </a:rPr>
              <a:t>Lagoons</a:t>
            </a:r>
          </a:p>
          <a:p>
            <a:pPr lvl="1" eaLnBrk="1" hangingPunct="1">
              <a:defRPr/>
            </a:pPr>
            <a:r>
              <a:rPr lang="en-US" dirty="0">
                <a:latin typeface="Arial" panose="020B0604020202020204" pitchFamily="34" charset="0"/>
                <a:cs typeface="Arial" panose="020B0604020202020204" pitchFamily="34" charset="0"/>
              </a:rPr>
              <a:t>Septic Tanks</a:t>
            </a:r>
          </a:p>
          <a:p>
            <a:pPr lvl="1" eaLnBrk="1" hangingPunct="1">
              <a:buFontTx/>
              <a:buNone/>
              <a:defRPr/>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D542B55-A837-4461-9E7E-EC79A374E995}"/>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3ADA6C35-C7AA-4E5A-870C-2CC8A8E768D9}" type="slidenum">
              <a:rPr lang="en-US" altLang="en-US" smtClean="0"/>
              <a:pPr eaLnBrk="1" hangingPunct="1">
                <a:defRPr/>
              </a:pPr>
              <a:t>10</a:t>
            </a:fld>
            <a:endParaRPr lang="en-US" altLang="en-US"/>
          </a:p>
        </p:txBody>
      </p:sp>
      <p:sp>
        <p:nvSpPr>
          <p:cNvPr id="321538" name="Rectangle 2">
            <a:extLst>
              <a:ext uri="{FF2B5EF4-FFF2-40B4-BE49-F238E27FC236}">
                <a16:creationId xmlns:a16="http://schemas.microsoft.com/office/drawing/2014/main" id="{071D0805-7E6D-4ED1-9272-915C3D8CF95D}"/>
              </a:ext>
            </a:extLst>
          </p:cNvPr>
          <p:cNvSpPr>
            <a:spLocks noGrp="1" noChangeArrowheads="1"/>
          </p:cNvSpPr>
          <p:nvPr>
            <p:ph type="title"/>
          </p:nvPr>
        </p:nvSpPr>
        <p:spPr/>
        <p:txBody>
          <a:bodyPr/>
          <a:lstStyle/>
          <a:p>
            <a:pPr eaLnBrk="1" hangingPunct="1">
              <a:defRPr/>
            </a:pPr>
            <a:r>
              <a:rPr lang="en-US" dirty="0" err="1">
                <a:latin typeface="Arial" panose="020B0604020202020204" pitchFamily="34" charset="0"/>
                <a:cs typeface="Arial" panose="020B0604020202020204" pitchFamily="34" charset="0"/>
              </a:rPr>
              <a:t>Disadvange</a:t>
            </a:r>
            <a:r>
              <a:rPr lang="en-US">
                <a:latin typeface="Arial" panose="020B0604020202020204" pitchFamily="34" charset="0"/>
                <a:cs typeface="Arial" panose="020B0604020202020204" pitchFamily="34" charset="0"/>
              </a:rPr>
              <a:t> of Gravity </a:t>
            </a:r>
            <a:r>
              <a:rPr lang="en-US" dirty="0">
                <a:latin typeface="Arial" panose="020B0604020202020204" pitchFamily="34" charset="0"/>
                <a:cs typeface="Arial" panose="020B0604020202020204" pitchFamily="34" charset="0"/>
              </a:rPr>
              <a:t>Thickening</a:t>
            </a:r>
            <a:endParaRPr lang="en-US" sz="2400" dirty="0">
              <a:latin typeface="Arial" panose="020B0604020202020204" pitchFamily="34" charset="0"/>
              <a:cs typeface="Arial" panose="020B0604020202020204" pitchFamily="34" charset="0"/>
            </a:endParaRPr>
          </a:p>
        </p:txBody>
      </p:sp>
      <p:sp>
        <p:nvSpPr>
          <p:cNvPr id="321539" name="Rectangle 3">
            <a:extLst>
              <a:ext uri="{FF2B5EF4-FFF2-40B4-BE49-F238E27FC236}">
                <a16:creationId xmlns:a16="http://schemas.microsoft.com/office/drawing/2014/main" id="{1313C912-8A12-4179-AC07-6BCE385B776A}"/>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Doesn’t work well for activated sludge</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Better processes for activated sludge:</a:t>
            </a:r>
          </a:p>
          <a:p>
            <a:pPr lvl="1" eaLnBrk="1" hangingPunct="1">
              <a:defRPr/>
            </a:pPr>
            <a:r>
              <a:rPr lang="en-US" dirty="0">
                <a:latin typeface="Arial" panose="020B0604020202020204" pitchFamily="34" charset="0"/>
                <a:cs typeface="Arial" panose="020B0604020202020204" pitchFamily="34" charset="0"/>
              </a:rPr>
              <a:t>Dissolved air flotation (DAF)</a:t>
            </a:r>
          </a:p>
          <a:p>
            <a:pPr lvl="1" eaLnBrk="1" hangingPunct="1">
              <a:defRPr/>
            </a:pPr>
            <a:r>
              <a:rPr lang="en-US" dirty="0">
                <a:latin typeface="Arial" panose="020B0604020202020204" pitchFamily="34" charset="0"/>
                <a:cs typeface="Arial" panose="020B0604020202020204" pitchFamily="34" charset="0"/>
              </a:rPr>
              <a:t>Gravity belt</a:t>
            </a:r>
          </a:p>
          <a:p>
            <a:pPr lvl="1" eaLnBrk="1" hangingPunct="1">
              <a:defRPr/>
            </a:pPr>
            <a:r>
              <a:rPr lang="en-US" dirty="0">
                <a:latin typeface="Arial" panose="020B0604020202020204" pitchFamily="34" charset="0"/>
                <a:cs typeface="Arial" panose="020B0604020202020204" pitchFamily="34" charset="0"/>
              </a:rPr>
              <a:t>Centrifuge</a:t>
            </a:r>
          </a:p>
          <a:p>
            <a:pPr eaLnBrk="1" hangingPunct="1">
              <a:buFont typeface="Wingdings" panose="05000000000000000000" pitchFamily="2" charset="2"/>
              <a:buNone/>
              <a:defRPr/>
            </a:pP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1F929C-6E3F-46E6-B41B-7E4082315434}"/>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8E301EF1-ADCE-4211-A13D-C4D0E956866D}" type="slidenum">
              <a:rPr lang="en-US" altLang="en-US" smtClean="0"/>
              <a:pPr eaLnBrk="1" hangingPunct="1">
                <a:defRPr/>
              </a:pPr>
              <a:t>11</a:t>
            </a:fld>
            <a:endParaRPr lang="en-US" altLang="en-US"/>
          </a:p>
        </p:txBody>
      </p:sp>
      <p:sp>
        <p:nvSpPr>
          <p:cNvPr id="322562" name="Rectangle 2">
            <a:extLst>
              <a:ext uri="{FF2B5EF4-FFF2-40B4-BE49-F238E27FC236}">
                <a16:creationId xmlns:a16="http://schemas.microsoft.com/office/drawing/2014/main" id="{2E8CDAEA-FD7C-4589-A657-33E3E3704F0C}"/>
              </a:ext>
            </a:extLst>
          </p:cNvPr>
          <p:cNvSpPr>
            <a:spLocks noGrp="1" noChangeArrowheads="1"/>
          </p:cNvSpPr>
          <p:nvPr>
            <p:ph type="title"/>
          </p:nvPr>
        </p:nvSpPr>
        <p:spPr/>
        <p:txBody>
          <a:bodyPr/>
          <a:lstStyle/>
          <a:p>
            <a:pPr eaLnBrk="1" hangingPunct="1">
              <a:defRPr/>
            </a:pPr>
            <a:r>
              <a:rPr lang="en-US"/>
              <a:t>Dissolved Air Flotation</a:t>
            </a:r>
            <a:endParaRPr lang="en-US" sz="2400"/>
          </a:p>
        </p:txBody>
      </p:sp>
      <p:sp>
        <p:nvSpPr>
          <p:cNvPr id="322563" name="Rectangle 3">
            <a:extLst>
              <a:ext uri="{FF2B5EF4-FFF2-40B4-BE49-F238E27FC236}">
                <a16:creationId xmlns:a16="http://schemas.microsoft.com/office/drawing/2014/main" id="{E9F9D9DE-9E08-43EB-AD23-02B0038E5FC0}"/>
              </a:ext>
            </a:extLst>
          </p:cNvPr>
          <p:cNvSpPr>
            <a:spLocks noGrp="1" noChangeArrowheads="1"/>
          </p:cNvSpPr>
          <p:nvPr>
            <p:ph type="body" idx="1"/>
          </p:nvPr>
        </p:nvSpPr>
        <p:spPr/>
        <p:txBody>
          <a:bodyPr/>
          <a:lstStyle/>
          <a:p>
            <a:pPr eaLnBrk="1" hangingPunct="1">
              <a:defRPr/>
            </a:pPr>
            <a:r>
              <a:rPr lang="en-US" dirty="0"/>
              <a:t>Outflow 4% solids</a:t>
            </a:r>
          </a:p>
          <a:p>
            <a:pPr eaLnBrk="1" hangingPunct="1">
              <a:defRPr/>
            </a:pPr>
            <a:r>
              <a:rPr lang="en-US" dirty="0"/>
              <a:t>85% solids recovery rate</a:t>
            </a:r>
          </a:p>
          <a:p>
            <a:pPr eaLnBrk="1" hangingPunct="1">
              <a:defRPr/>
            </a:pPr>
            <a:r>
              <a:rPr lang="en-US" dirty="0"/>
              <a:t>Polymers/flocculants may be added</a:t>
            </a:r>
          </a:p>
          <a:p>
            <a:pPr eaLnBrk="1" hangingPunct="1">
              <a:defRPr/>
            </a:pPr>
            <a:r>
              <a:rPr lang="en-US" dirty="0"/>
              <a:t>Practical loading rates:</a:t>
            </a:r>
          </a:p>
          <a:p>
            <a:pPr lvl="1" eaLnBrk="1" hangingPunct="1">
              <a:defRPr/>
            </a:pPr>
            <a:r>
              <a:rPr lang="en-US" dirty="0"/>
              <a:t>2 to 4 # of solids per square </a:t>
            </a:r>
            <a:r>
              <a:rPr lang="en-US" dirty="0" err="1"/>
              <a:t>ft</a:t>
            </a:r>
            <a:r>
              <a:rPr lang="en-US" dirty="0"/>
              <a:t> per </a:t>
            </a:r>
            <a:r>
              <a:rPr lang="en-US" dirty="0" err="1"/>
              <a:t>hr</a:t>
            </a:r>
            <a:endParaRPr lang="en-US" dirty="0"/>
          </a:p>
          <a:p>
            <a:pPr eaLnBrk="1" hangingPunct="1">
              <a:buFont typeface="Wingdings" panose="05000000000000000000" pitchFamily="2" charset="2"/>
              <a:buNone/>
              <a:defRPr/>
            </a:pP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8185A83-699E-4CC8-8E2F-005284F7383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71D674B1-1C68-465C-BFB6-CF96FB4CC9AD}" type="slidenum">
              <a:rPr lang="en-US" altLang="en-US" smtClean="0"/>
              <a:pPr eaLnBrk="1" hangingPunct="1">
                <a:defRPr/>
              </a:pPr>
              <a:t>12</a:t>
            </a:fld>
            <a:endParaRPr lang="en-US" altLang="en-US"/>
          </a:p>
        </p:txBody>
      </p:sp>
      <p:sp>
        <p:nvSpPr>
          <p:cNvPr id="212996" name="Rectangle 4">
            <a:extLst>
              <a:ext uri="{FF2B5EF4-FFF2-40B4-BE49-F238E27FC236}">
                <a16:creationId xmlns:a16="http://schemas.microsoft.com/office/drawing/2014/main" id="{787C2A6A-3BC5-4F5D-BBCC-BCFDCAB1A435}"/>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Dissolved Air Flotation</a:t>
            </a:r>
            <a:br>
              <a:rPr lang="en-US"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http://www.biomassimpianti.it/images/impianti-dis/daf-proc.gif</a:t>
            </a:r>
          </a:p>
        </p:txBody>
      </p:sp>
      <p:pic>
        <p:nvPicPr>
          <p:cNvPr id="26628" name="Picture 7" descr="daf-proc">
            <a:extLst>
              <a:ext uri="{FF2B5EF4-FFF2-40B4-BE49-F238E27FC236}">
                <a16:creationId xmlns:a16="http://schemas.microsoft.com/office/drawing/2014/main" id="{9C6E6742-18D0-4A7F-BDD1-59C05D80534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4276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C12C52D-9055-4959-8A35-BDE392BDC75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C355930-8CC5-4D8D-B158-9EC531BC86AB}" type="slidenum">
              <a:rPr lang="en-US" altLang="en-US" smtClean="0"/>
              <a:pPr eaLnBrk="1" hangingPunct="1">
                <a:defRPr/>
              </a:pPr>
              <a:t>13</a:t>
            </a:fld>
            <a:endParaRPr lang="en-US" altLang="en-US"/>
          </a:p>
        </p:txBody>
      </p:sp>
      <p:sp>
        <p:nvSpPr>
          <p:cNvPr id="323586" name="Rectangle 2">
            <a:extLst>
              <a:ext uri="{FF2B5EF4-FFF2-40B4-BE49-F238E27FC236}">
                <a16:creationId xmlns:a16="http://schemas.microsoft.com/office/drawing/2014/main" id="{6D41E520-310B-42BC-9321-06882965D6BB}"/>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Gravity Belt Thickeners</a:t>
            </a:r>
            <a:endParaRPr lang="en-US" sz="2400" dirty="0">
              <a:latin typeface="Arial" panose="020B0604020202020204" pitchFamily="34" charset="0"/>
              <a:cs typeface="Arial" panose="020B0604020202020204" pitchFamily="34" charset="0"/>
            </a:endParaRPr>
          </a:p>
        </p:txBody>
      </p:sp>
      <p:sp>
        <p:nvSpPr>
          <p:cNvPr id="323587" name="Rectangle 3">
            <a:extLst>
              <a:ext uri="{FF2B5EF4-FFF2-40B4-BE49-F238E27FC236}">
                <a16:creationId xmlns:a16="http://schemas.microsoft.com/office/drawing/2014/main" id="{92CE0EB1-99DF-4598-A1CD-6F63F74A9D3D}"/>
              </a:ext>
            </a:extLst>
          </p:cNvPr>
          <p:cNvSpPr>
            <a:spLocks noGrp="1" noChangeArrowheads="1"/>
          </p:cNvSpPr>
          <p:nvPr>
            <p:ph type="body" idx="1"/>
          </p:nvPr>
        </p:nvSpPr>
        <p:spPr/>
        <p:txBody>
          <a:bodyPr/>
          <a:lstStyle/>
          <a:p>
            <a:pPr eaLnBrk="1" hangingPunct="1">
              <a:lnSpc>
                <a:spcPct val="90000"/>
              </a:lnSpc>
              <a:defRPr/>
            </a:pPr>
            <a:r>
              <a:rPr lang="en-US" dirty="0">
                <a:latin typeface="Arial" panose="020B0604020202020204" pitchFamily="34" charset="0"/>
                <a:cs typeface="Arial" panose="020B0604020202020204" pitchFamily="34" charset="0"/>
              </a:rPr>
              <a:t>Polymers added</a:t>
            </a:r>
          </a:p>
          <a:p>
            <a:pPr eaLnBrk="1" hangingPunct="1">
              <a:lnSpc>
                <a:spcPct val="90000"/>
              </a:lnSpc>
              <a:defRPr/>
            </a:pPr>
            <a:r>
              <a:rPr lang="en-US" dirty="0">
                <a:latin typeface="Arial" panose="020B0604020202020204" pitchFamily="34" charset="0"/>
                <a:cs typeface="Arial" panose="020B0604020202020204" pitchFamily="34" charset="0"/>
              </a:rPr>
              <a:t>Sludge sprayed onto permeable belt</a:t>
            </a:r>
          </a:p>
          <a:p>
            <a:pPr eaLnBrk="1" hangingPunct="1">
              <a:lnSpc>
                <a:spcPct val="90000"/>
              </a:lnSpc>
              <a:defRPr/>
            </a:pPr>
            <a:r>
              <a:rPr lang="en-US" dirty="0">
                <a:latin typeface="Arial" panose="020B0604020202020204" pitchFamily="34" charset="0"/>
                <a:cs typeface="Arial" panose="020B0604020202020204" pitchFamily="34" charset="0"/>
              </a:rPr>
              <a:t>Dewatered sludge falls into a hopper</a:t>
            </a:r>
          </a:p>
          <a:p>
            <a:pPr eaLnBrk="1" hangingPunct="1">
              <a:lnSpc>
                <a:spcPct val="90000"/>
              </a:lnSpc>
              <a:defRPr/>
            </a:pPr>
            <a:r>
              <a:rPr lang="en-US" dirty="0">
                <a:latin typeface="Arial" panose="020B0604020202020204" pitchFamily="34" charset="0"/>
                <a:cs typeface="Arial" panose="020B0604020202020204" pitchFamily="34" charset="0"/>
              </a:rPr>
              <a:t>High pressure water used to clean belt</a:t>
            </a:r>
          </a:p>
          <a:p>
            <a:pPr eaLnBrk="1" hangingPunct="1">
              <a:lnSpc>
                <a:spcPct val="90000"/>
              </a:lnSpc>
              <a:defRPr/>
            </a:pPr>
            <a:r>
              <a:rPr lang="en-US" dirty="0">
                <a:latin typeface="Arial" panose="020B0604020202020204" pitchFamily="34" charset="0"/>
                <a:cs typeface="Arial" panose="020B0604020202020204" pitchFamily="34" charset="0"/>
              </a:rPr>
              <a:t>Speed of belt can be controlled </a:t>
            </a:r>
          </a:p>
          <a:p>
            <a:pPr eaLnBrk="1" hangingPunct="1">
              <a:lnSpc>
                <a:spcPct val="90000"/>
              </a:lnSpc>
              <a:defRPr/>
            </a:pPr>
            <a:r>
              <a:rPr lang="en-US" dirty="0">
                <a:latin typeface="Arial" panose="020B0604020202020204" pitchFamily="34" charset="0"/>
                <a:cs typeface="Arial" panose="020B0604020202020204" pitchFamily="34" charset="0"/>
              </a:rPr>
              <a:t>90-98% solids capture rate</a:t>
            </a:r>
          </a:p>
          <a:p>
            <a:pPr eaLnBrk="1" hangingPunct="1">
              <a:lnSpc>
                <a:spcPct val="90000"/>
              </a:lnSpc>
              <a:defRPr/>
            </a:pPr>
            <a:r>
              <a:rPr lang="en-US" dirty="0">
                <a:latin typeface="Arial" panose="020B0604020202020204" pitchFamily="34" charset="0"/>
                <a:cs typeface="Arial" panose="020B0604020202020204" pitchFamily="34" charset="0"/>
              </a:rPr>
              <a:t>Practical loading rates:</a:t>
            </a:r>
          </a:p>
          <a:p>
            <a:pPr lvl="1" eaLnBrk="1" hangingPunct="1">
              <a:lnSpc>
                <a:spcPct val="90000"/>
              </a:lnSpc>
              <a:defRPr/>
            </a:pPr>
            <a:r>
              <a:rPr lang="en-US" dirty="0">
                <a:latin typeface="Arial" panose="020B0604020202020204" pitchFamily="34" charset="0"/>
                <a:cs typeface="Arial" panose="020B0604020202020204" pitchFamily="34" charset="0"/>
              </a:rPr>
              <a:t>100 to 250 </a:t>
            </a:r>
            <a:r>
              <a:rPr lang="en-US" dirty="0" err="1">
                <a:latin typeface="Arial" panose="020B0604020202020204" pitchFamily="34" charset="0"/>
                <a:cs typeface="Arial" panose="020B0604020202020204" pitchFamily="34" charset="0"/>
              </a:rPr>
              <a:t>gpm</a:t>
            </a:r>
            <a:r>
              <a:rPr lang="en-US" dirty="0">
                <a:latin typeface="Arial" panose="020B0604020202020204" pitchFamily="34" charset="0"/>
                <a:cs typeface="Arial" panose="020B0604020202020204" pitchFamily="34" charset="0"/>
              </a:rPr>
              <a:t> per meter of belt width</a:t>
            </a:r>
          </a:p>
          <a:p>
            <a:pPr eaLnBrk="1" hangingPunct="1">
              <a:lnSpc>
                <a:spcPct val="90000"/>
              </a:lnSpc>
              <a:buFont typeface="Wingdings" panose="05000000000000000000" pitchFamily="2" charset="2"/>
              <a:buNone/>
              <a:defRPr/>
            </a:pP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819C-03A8-45D6-8E2D-960236CF4FAE}"/>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Gravity Belt Thickening</a:t>
            </a:r>
          </a:p>
        </p:txBody>
      </p:sp>
      <p:sp>
        <p:nvSpPr>
          <p:cNvPr id="3" name="Content Placeholder 2">
            <a:extLst>
              <a:ext uri="{FF2B5EF4-FFF2-40B4-BE49-F238E27FC236}">
                <a16:creationId xmlns:a16="http://schemas.microsoft.com/office/drawing/2014/main" id="{F448D59C-6962-42FF-8701-FC054C6EFB7D}"/>
              </a:ext>
            </a:extLst>
          </p:cNvPr>
          <p:cNvSpPr>
            <a:spLocks noGrp="1"/>
          </p:cNvSpPr>
          <p:nvPr>
            <p:ph idx="1"/>
          </p:nvPr>
        </p:nvSpPr>
        <p:spPr>
          <a:xfrm>
            <a:off x="457200" y="1585913"/>
            <a:ext cx="8229600" cy="4495800"/>
          </a:xfrm>
        </p:spPr>
        <p:txBody>
          <a:bodyPr/>
          <a:lstStyle/>
          <a:p>
            <a:pPr marL="0" indent="0">
              <a:buFont typeface="Wingdings" panose="05000000000000000000" pitchFamily="2" charset="2"/>
              <a:buNone/>
              <a:defRPr/>
            </a:pPr>
            <a:r>
              <a:rPr lang="en-US" sz="1800" dirty="0">
                <a:latin typeface="Arial" panose="020B0604020202020204" pitchFamily="34" charset="0"/>
                <a:cs typeface="Arial" panose="020B0604020202020204" pitchFamily="34" charset="0"/>
                <a:hlinkClick r:id="rId2"/>
              </a:rPr>
              <a:t>https://www.sludgeprocessing.com/sludge-thickening/gravity-belt-thickening/</a:t>
            </a:r>
            <a:r>
              <a:rPr lang="en-US" sz="18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C75C0B24-56A8-465A-90D8-FF64660F8BBC}"/>
              </a:ext>
            </a:extLst>
          </p:cNvPr>
          <p:cNvSpPr>
            <a:spLocks noGrp="1"/>
          </p:cNvSpPr>
          <p:nvPr>
            <p:ph type="sldNum" sz="quarter" idx="12"/>
          </p:nvPr>
        </p:nvSpPr>
        <p:spPr/>
        <p:txBody>
          <a:bodyPr/>
          <a:lstStyle/>
          <a:p>
            <a:pPr>
              <a:defRPr/>
            </a:pPr>
            <a:fld id="{363D0F5E-C949-471F-AEAA-E641DD64D415}" type="slidenum">
              <a:rPr lang="en-US" altLang="en-US" smtClean="0"/>
              <a:pPr>
                <a:defRPr/>
              </a:pPr>
              <a:t>14</a:t>
            </a:fld>
            <a:endParaRPr lang="en-US" altLang="en-US"/>
          </a:p>
        </p:txBody>
      </p:sp>
      <p:pic>
        <p:nvPicPr>
          <p:cNvPr id="30725" name="Picture 2" descr="gravity belt thickening | Sludge Processing">
            <a:extLst>
              <a:ext uri="{FF2B5EF4-FFF2-40B4-BE49-F238E27FC236}">
                <a16:creationId xmlns:a16="http://schemas.microsoft.com/office/drawing/2014/main" id="{DF1FF72F-098B-4E96-B55F-2FF0C4A10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00400"/>
            <a:ext cx="60515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51D1CFB-DB5F-4229-BBD8-CD584BBBBEA1}"/>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E970220F-7131-4CBD-8BEF-F9C24F2444B8}" type="slidenum">
              <a:rPr lang="en-US" altLang="en-US" smtClean="0"/>
              <a:pPr eaLnBrk="1" hangingPunct="1">
                <a:defRPr/>
              </a:pPr>
              <a:t>15</a:t>
            </a:fld>
            <a:endParaRPr lang="en-US" altLang="en-US"/>
          </a:p>
        </p:txBody>
      </p:sp>
      <p:sp>
        <p:nvSpPr>
          <p:cNvPr id="324610" name="Rectangle 2">
            <a:extLst>
              <a:ext uri="{FF2B5EF4-FFF2-40B4-BE49-F238E27FC236}">
                <a16:creationId xmlns:a16="http://schemas.microsoft.com/office/drawing/2014/main" id="{AB56D09E-1753-4237-A4AB-9CACBEB27BA6}"/>
              </a:ext>
            </a:extLst>
          </p:cNvPr>
          <p:cNvSpPr>
            <a:spLocks noGrp="1" noChangeArrowheads="1"/>
          </p:cNvSpPr>
          <p:nvPr>
            <p:ph type="title"/>
          </p:nvPr>
        </p:nvSpPr>
        <p:spPr>
          <a:xfrm>
            <a:off x="457200" y="190500"/>
            <a:ext cx="8229600" cy="1143000"/>
          </a:xfrm>
        </p:spPr>
        <p:txBody>
          <a:bodyPr/>
          <a:lstStyle/>
          <a:p>
            <a:pPr eaLnBrk="1" hangingPunct="1">
              <a:defRPr/>
            </a:pPr>
            <a:r>
              <a:rPr lang="en-US" dirty="0">
                <a:latin typeface="Arial" panose="020B0604020202020204" pitchFamily="34" charset="0"/>
                <a:cs typeface="Arial" panose="020B0604020202020204" pitchFamily="34" charset="0"/>
              </a:rPr>
              <a:t>Centrifuge</a:t>
            </a:r>
            <a:endParaRPr lang="en-US" sz="2400" dirty="0">
              <a:latin typeface="Arial" panose="020B0604020202020204" pitchFamily="34" charset="0"/>
              <a:cs typeface="Arial" panose="020B0604020202020204" pitchFamily="34" charset="0"/>
            </a:endParaRPr>
          </a:p>
        </p:txBody>
      </p:sp>
      <p:sp>
        <p:nvSpPr>
          <p:cNvPr id="324611" name="Rectangle 3">
            <a:extLst>
              <a:ext uri="{FF2B5EF4-FFF2-40B4-BE49-F238E27FC236}">
                <a16:creationId xmlns:a16="http://schemas.microsoft.com/office/drawing/2014/main" id="{09B5F62E-283C-4768-A954-11ED1168FC35}"/>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400-600 </a:t>
            </a:r>
            <a:r>
              <a:rPr lang="en-US" dirty="0" err="1">
                <a:latin typeface="Arial" panose="020B0604020202020204" pitchFamily="34" charset="0"/>
                <a:cs typeface="Arial" panose="020B0604020202020204" pitchFamily="34" charset="0"/>
              </a:rPr>
              <a:t>gpm</a:t>
            </a:r>
            <a:r>
              <a:rPr lang="en-US" dirty="0">
                <a:latin typeface="Arial" panose="020B0604020202020204" pitchFamily="34" charset="0"/>
                <a:cs typeface="Arial" panose="020B0604020202020204" pitchFamily="34" charset="0"/>
              </a:rPr>
              <a:t> </a:t>
            </a:r>
          </a:p>
          <a:p>
            <a:pPr eaLnBrk="1" hangingPunct="1">
              <a:defRPr/>
            </a:pPr>
            <a:r>
              <a:rPr lang="en-US" dirty="0">
                <a:latin typeface="Arial" panose="020B0604020202020204" pitchFamily="34" charset="0"/>
                <a:cs typeface="Arial" panose="020B0604020202020204" pitchFamily="34" charset="0"/>
              </a:rPr>
              <a:t>Thickened sludge of 4-8%</a:t>
            </a:r>
          </a:p>
          <a:p>
            <a:pPr eaLnBrk="1" hangingPunct="1">
              <a:buFont typeface="Wingdings" panose="05000000000000000000" pitchFamily="2" charset="2"/>
              <a:buNone/>
              <a:defRPr/>
            </a:pP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04C34ED-61D8-48F6-906F-F6A1DDD6022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C1B17C20-50B1-4B32-952E-01CF9F199A11}" type="slidenum">
              <a:rPr lang="en-US" altLang="en-US" smtClean="0"/>
              <a:pPr eaLnBrk="1" hangingPunct="1">
                <a:defRPr/>
              </a:pPr>
              <a:t>16</a:t>
            </a:fld>
            <a:endParaRPr lang="en-US" altLang="en-US"/>
          </a:p>
        </p:txBody>
      </p:sp>
      <p:sp>
        <p:nvSpPr>
          <p:cNvPr id="219140" name="Rectangle 4">
            <a:extLst>
              <a:ext uri="{FF2B5EF4-FFF2-40B4-BE49-F238E27FC236}">
                <a16:creationId xmlns:a16="http://schemas.microsoft.com/office/drawing/2014/main" id="{7170B0FB-48B1-498E-8B63-4A4168F06C6A}"/>
              </a:ext>
            </a:extLst>
          </p:cNvPr>
          <p:cNvSpPr>
            <a:spLocks noGrp="1" noChangeArrowheads="1"/>
          </p:cNvSpPr>
          <p:nvPr>
            <p:ph type="title"/>
          </p:nvPr>
        </p:nvSpPr>
        <p:spPr>
          <a:xfrm>
            <a:off x="533400" y="0"/>
            <a:ext cx="8229600" cy="609600"/>
          </a:xfrm>
        </p:spPr>
        <p:txBody>
          <a:bodyPr/>
          <a:lstStyle/>
          <a:p>
            <a:pPr eaLnBrk="1" hangingPunct="1">
              <a:defRPr/>
            </a:pPr>
            <a:r>
              <a:rPr lang="en-US" sz="3200" dirty="0">
                <a:latin typeface="Arial" panose="020B0604020202020204" pitchFamily="34" charset="0"/>
                <a:cs typeface="Arial" panose="020B0604020202020204" pitchFamily="34" charset="0"/>
              </a:rPr>
              <a:t>Centrifuge Thickening</a:t>
            </a:r>
            <a:r>
              <a:rPr lang="en-US" sz="40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hlinkClick r:id="rId3"/>
              </a:rPr>
              <a:t>www.sgconsulting.co.za/. ../Decanters.htm</a:t>
            </a:r>
            <a:r>
              <a:rPr lang="en-US" sz="4000" dirty="0">
                <a:latin typeface="Arial" panose="020B0604020202020204" pitchFamily="34" charset="0"/>
                <a:cs typeface="Arial" panose="020B0604020202020204" pitchFamily="34" charset="0"/>
              </a:rPr>
              <a:t> </a:t>
            </a:r>
          </a:p>
        </p:txBody>
      </p:sp>
      <p:pic>
        <p:nvPicPr>
          <p:cNvPr id="33796" name="Picture 7" descr="Decanter%20gastght%20copy">
            <a:extLst>
              <a:ext uri="{FF2B5EF4-FFF2-40B4-BE49-F238E27FC236}">
                <a16:creationId xmlns:a16="http://schemas.microsoft.com/office/drawing/2014/main" id="{E9388D1A-5C86-45CC-BAA0-B031D6078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8364538"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8">
            <a:extLst>
              <a:ext uri="{FF2B5EF4-FFF2-40B4-BE49-F238E27FC236}">
                <a16:creationId xmlns:a16="http://schemas.microsoft.com/office/drawing/2014/main" id="{275378C8-7008-4830-BB2C-335CA0C3CDE6}"/>
              </a:ext>
            </a:extLst>
          </p:cNvPr>
          <p:cNvSpPr txBox="1">
            <a:spLocks noChangeArrowheads="1"/>
          </p:cNvSpPr>
          <p:nvPr/>
        </p:nvSpPr>
        <p:spPr bwMode="auto">
          <a:xfrm>
            <a:off x="457200" y="4800600"/>
            <a:ext cx="800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r>
              <a:rPr lang="en-US" altLang="en-US" sz="1400" b="1" dirty="0">
                <a:latin typeface="Arial" panose="020B0604020202020204" pitchFamily="34" charset="0"/>
                <a:cs typeface="Arial" panose="020B0604020202020204" pitchFamily="34" charset="0"/>
              </a:rPr>
              <a:t>Mode of operation</a:t>
            </a:r>
            <a:endParaRPr lang="en-GB" altLang="en-US" sz="1400" dirty="0">
              <a:latin typeface="Arial" panose="020B0604020202020204" pitchFamily="34" charset="0"/>
              <a:cs typeface="Arial" panose="020B0604020202020204" pitchFamily="34" charset="0"/>
            </a:endParaRPr>
          </a:p>
          <a:p>
            <a:pPr>
              <a:spcBef>
                <a:spcPct val="0"/>
              </a:spcBef>
              <a:buClrTx/>
              <a:buSzTx/>
              <a:buFontTx/>
              <a:buNone/>
            </a:pPr>
            <a:r>
              <a:rPr lang="en-GB" altLang="en-US" sz="1400" dirty="0">
                <a:latin typeface="Arial" panose="020B0604020202020204" pitchFamily="34" charset="0"/>
                <a:cs typeface="Arial" panose="020B0604020202020204" pitchFamily="34" charset="0"/>
              </a:rPr>
              <a:t>The essential part of the decanter is the rotating part which consists of a cylindrical/conical bowl with a conveyor scroll inside which rotates at a differential speed. The rotating part is driven by electric motors via belt transmission. Feed enters the bowl through a central feed pipe. Through ports in the scroll body, feed passes into the bowl where separation by</a:t>
            </a:r>
            <a:r>
              <a:rPr lang="en-US" altLang="en-US" sz="1400" dirty="0">
                <a:latin typeface="Arial" panose="020B0604020202020204" pitchFamily="34" charset="0"/>
                <a:cs typeface="Arial" panose="020B0604020202020204" pitchFamily="34" charset="0"/>
              </a:rPr>
              <a:t> </a:t>
            </a:r>
            <a:r>
              <a:rPr lang="en-GB" altLang="en-US" sz="1400" dirty="0">
                <a:latin typeface="Arial" panose="020B0604020202020204" pitchFamily="34" charset="0"/>
                <a:cs typeface="Arial" panose="020B0604020202020204" pitchFamily="34" charset="0"/>
              </a:rPr>
              <a:t>centrifugal force takes place. In a decanter, the product is separated into a liquid phase and a solids phase. The discharge of the separated </a:t>
            </a:r>
            <a:r>
              <a:rPr lang="en-US" altLang="en-US" sz="1400" dirty="0">
                <a:latin typeface="Arial" panose="020B0604020202020204" pitchFamily="34" charset="0"/>
                <a:cs typeface="Arial" panose="020B0604020202020204" pitchFamily="34" charset="0"/>
              </a:rPr>
              <a:t>liquid can be under pressure or </a:t>
            </a:r>
            <a:r>
              <a:rPr lang="en-GB" altLang="en-US" sz="1400" dirty="0">
                <a:latin typeface="Arial" panose="020B0604020202020204" pitchFamily="34" charset="0"/>
                <a:cs typeface="Arial" panose="020B0604020202020204" pitchFamily="34" charset="0"/>
              </a:rPr>
              <a:t>by gravity. The separated solids are</a:t>
            </a:r>
            <a:r>
              <a:rPr lang="en-US" altLang="en-US" sz="1400" dirty="0">
                <a:latin typeface="Arial" panose="020B0604020202020204" pitchFamily="34" charset="0"/>
                <a:cs typeface="Arial" panose="020B0604020202020204" pitchFamily="34" charset="0"/>
              </a:rPr>
              <a:t> </a:t>
            </a:r>
            <a:r>
              <a:rPr lang="en-GB" altLang="en-US" sz="1400" dirty="0">
                <a:latin typeface="Arial" panose="020B0604020202020204" pitchFamily="34" charset="0"/>
                <a:cs typeface="Arial" panose="020B0604020202020204" pitchFamily="34" charset="0"/>
              </a:rPr>
              <a:t>conveyed by the scroll to the conical end of the bowl and are discharged.</a:t>
            </a:r>
            <a:r>
              <a:rPr lang="en-US" altLang="en-US" sz="1400" dirty="0">
                <a:latin typeface="Arial" panose="020B0604020202020204" pitchFamily="34" charset="0"/>
                <a:cs typeface="Arial" panose="020B0604020202020204" pitchFamily="34" charset="0"/>
              </a:rPr>
              <a:t> Decanters can also be configured for gas tight operation as may be required for toxic or explosive materials.</a:t>
            </a:r>
            <a:br>
              <a:rPr lang="en-GB" altLang="en-US" sz="1400" dirty="0">
                <a:latin typeface="Arial" panose="020B0604020202020204" pitchFamily="34" charset="0"/>
                <a:cs typeface="Arial" panose="020B0604020202020204" pitchFamily="34" charset="0"/>
              </a:rPr>
            </a:br>
            <a:endParaRPr lang="en-US" altLang="en-US" sz="1400" dirty="0">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22683BA-9968-454C-BACC-D0D8DC64E21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145BBF73-FFFC-40BB-9CD5-202C57BB773A}" type="slidenum">
              <a:rPr lang="en-US" altLang="en-US" smtClean="0"/>
              <a:pPr eaLnBrk="1" hangingPunct="1">
                <a:defRPr/>
              </a:pPr>
              <a:t>17</a:t>
            </a:fld>
            <a:endParaRPr lang="en-US" altLang="en-US"/>
          </a:p>
        </p:txBody>
      </p:sp>
      <p:sp>
        <p:nvSpPr>
          <p:cNvPr id="326658" name="Rectangle 2">
            <a:extLst>
              <a:ext uri="{FF2B5EF4-FFF2-40B4-BE49-F238E27FC236}">
                <a16:creationId xmlns:a16="http://schemas.microsoft.com/office/drawing/2014/main" id="{2759D794-9067-4225-B6C8-C5F495E69AE8}"/>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2. Sludge Digestion</a:t>
            </a:r>
            <a:endParaRPr lang="en-US" sz="2400" dirty="0">
              <a:latin typeface="Arial" panose="020B0604020202020204" pitchFamily="34" charset="0"/>
              <a:cs typeface="Arial" panose="020B0604020202020204" pitchFamily="34" charset="0"/>
            </a:endParaRPr>
          </a:p>
        </p:txBody>
      </p:sp>
      <p:sp>
        <p:nvSpPr>
          <p:cNvPr id="326659" name="Rectangle 3">
            <a:extLst>
              <a:ext uri="{FF2B5EF4-FFF2-40B4-BE49-F238E27FC236}">
                <a16:creationId xmlns:a16="http://schemas.microsoft.com/office/drawing/2014/main" id="{3248BA90-DDC8-40E2-BECD-82C62B5B77E9}"/>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Convert sludge so that it can be rapidly dewatered </a:t>
            </a:r>
          </a:p>
          <a:p>
            <a:pPr eaLnBrk="1" hangingPunct="1">
              <a:defRPr/>
            </a:pPr>
            <a:r>
              <a:rPr lang="en-US" dirty="0">
                <a:latin typeface="Arial" panose="020B0604020202020204" pitchFamily="34" charset="0"/>
                <a:cs typeface="Arial" panose="020B0604020202020204" pitchFamily="34" charset="0"/>
              </a:rPr>
              <a:t>Anaerobic </a:t>
            </a:r>
            <a:r>
              <a:rPr lang="en-US" dirty="0" err="1">
                <a:latin typeface="Arial" panose="020B0604020202020204" pitchFamily="34" charset="0"/>
                <a:cs typeface="Arial" panose="020B0604020202020204" pitchFamily="34" charset="0"/>
              </a:rPr>
              <a:t>Digestors</a:t>
            </a:r>
            <a:endParaRPr lang="en-US" dirty="0">
              <a:latin typeface="Arial" panose="020B0604020202020204" pitchFamily="34" charset="0"/>
              <a:cs typeface="Arial" panose="020B0604020202020204" pitchFamily="34" charset="0"/>
            </a:endParaRPr>
          </a:p>
          <a:p>
            <a:pPr lvl="1" eaLnBrk="1" hangingPunct="1">
              <a:defRPr/>
            </a:pPr>
            <a:r>
              <a:rPr lang="en-US" dirty="0">
                <a:latin typeface="Arial" panose="020B0604020202020204" pitchFamily="34" charset="0"/>
                <a:cs typeface="Arial" panose="020B0604020202020204" pitchFamily="34" charset="0"/>
              </a:rPr>
              <a:t>Single Stage</a:t>
            </a:r>
          </a:p>
          <a:p>
            <a:pPr lvl="1" eaLnBrk="1" hangingPunct="1">
              <a:defRPr/>
            </a:pPr>
            <a:r>
              <a:rPr lang="en-US" dirty="0">
                <a:latin typeface="Arial" panose="020B0604020202020204" pitchFamily="34" charset="0"/>
                <a:cs typeface="Arial" panose="020B0604020202020204" pitchFamily="34" charset="0"/>
              </a:rPr>
              <a:t>Two-Stage</a:t>
            </a:r>
          </a:p>
          <a:p>
            <a:pPr eaLnBrk="1" hangingPunct="1">
              <a:defRPr/>
            </a:pPr>
            <a:r>
              <a:rPr lang="en-US" dirty="0">
                <a:latin typeface="Arial" panose="020B0604020202020204" pitchFamily="34" charset="0"/>
                <a:cs typeface="Arial" panose="020B0604020202020204" pitchFamily="34" charset="0"/>
              </a:rPr>
              <a:t>Aerobic </a:t>
            </a:r>
            <a:r>
              <a:rPr lang="en-US" dirty="0" err="1">
                <a:latin typeface="Arial" panose="020B0604020202020204" pitchFamily="34" charset="0"/>
                <a:cs typeface="Arial" panose="020B0604020202020204" pitchFamily="34" charset="0"/>
              </a:rPr>
              <a:t>Digestors</a:t>
            </a:r>
            <a:endParaRPr lang="en-US" dirty="0">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BC2D-8121-4980-BDB9-5FB5B7103B23}"/>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Aerobic</a:t>
            </a:r>
          </a:p>
        </p:txBody>
      </p:sp>
      <p:sp>
        <p:nvSpPr>
          <p:cNvPr id="3" name="Content Placeholder 2">
            <a:extLst>
              <a:ext uri="{FF2B5EF4-FFF2-40B4-BE49-F238E27FC236}">
                <a16:creationId xmlns:a16="http://schemas.microsoft.com/office/drawing/2014/main" id="{CE62EACC-37B1-42F9-B8A0-BBA2F7F1C0A8}"/>
              </a:ext>
            </a:extLst>
          </p:cNvPr>
          <p:cNvSpPr>
            <a:spLocks noGrp="1"/>
          </p:cNvSpPr>
          <p:nvPr>
            <p:ph idx="1"/>
          </p:nvPr>
        </p:nvSpPr>
        <p:spPr/>
        <p:txBody>
          <a:bodyPr/>
          <a:lstStyle/>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Developed specifically for activated sludge processes w/o primary clarifiers</a:t>
            </a:r>
          </a:p>
          <a:p>
            <a:pPr marL="0" indent="0">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Aerated via diffused or mechanical aerators</a:t>
            </a:r>
          </a:p>
          <a:p>
            <a:pPr>
              <a:buFont typeface="Wingdings" panose="05000000000000000000" pitchFamily="2" charset="2"/>
              <a:buNone/>
              <a:defRPr/>
            </a:pPr>
            <a:endParaRPr lang="en-US" dirty="0"/>
          </a:p>
        </p:txBody>
      </p:sp>
      <p:sp>
        <p:nvSpPr>
          <p:cNvPr id="4" name="Slide Number Placeholder 3">
            <a:extLst>
              <a:ext uri="{FF2B5EF4-FFF2-40B4-BE49-F238E27FC236}">
                <a16:creationId xmlns:a16="http://schemas.microsoft.com/office/drawing/2014/main" id="{0BF8C559-A0AC-4251-8549-D37C7A580FAC}"/>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A4A430AD-0D26-4652-9B7B-B980CE3D65E1}" type="slidenum">
              <a:rPr lang="en-US" altLang="en-US" smtClean="0"/>
              <a:pPr eaLnBrk="1" hangingPunct="1">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F2C79AE-1C62-452D-BB00-B7075AD01E8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177697D6-E150-4789-9104-12DB7E7F7C91}" type="slidenum">
              <a:rPr lang="en-US" altLang="en-US" smtClean="0"/>
              <a:pPr eaLnBrk="1" hangingPunct="1">
                <a:defRPr/>
              </a:pPr>
              <a:t>19</a:t>
            </a:fld>
            <a:endParaRPr lang="en-US" altLang="en-US"/>
          </a:p>
        </p:txBody>
      </p:sp>
      <p:sp>
        <p:nvSpPr>
          <p:cNvPr id="330754" name="Rectangle 2">
            <a:extLst>
              <a:ext uri="{FF2B5EF4-FFF2-40B4-BE49-F238E27FC236}">
                <a16:creationId xmlns:a16="http://schemas.microsoft.com/office/drawing/2014/main" id="{5F21E0BD-3B18-476F-8CD8-6DDBB942438E}"/>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Anaerobic</a:t>
            </a:r>
          </a:p>
        </p:txBody>
      </p:sp>
      <p:sp>
        <p:nvSpPr>
          <p:cNvPr id="330755" name="Rectangle 3">
            <a:extLst>
              <a:ext uri="{FF2B5EF4-FFF2-40B4-BE49-F238E27FC236}">
                <a16:creationId xmlns:a16="http://schemas.microsoft.com/office/drawing/2014/main" id="{6B8FF125-756F-4FFC-BF73-A0812B547686}"/>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Single stage</a:t>
            </a:r>
          </a:p>
          <a:p>
            <a:pPr lvl="1" eaLnBrk="1" hangingPunct="1">
              <a:defRPr/>
            </a:pPr>
            <a:r>
              <a:rPr lang="en-US" dirty="0">
                <a:latin typeface="Arial" panose="020B0604020202020204" pitchFamily="34" charset="0"/>
                <a:cs typeface="Arial" panose="020B0604020202020204" pitchFamily="34" charset="0"/>
              </a:rPr>
              <a:t>Fixed cover</a:t>
            </a:r>
          </a:p>
          <a:p>
            <a:pPr lvl="1" eaLnBrk="1" hangingPunct="1">
              <a:defRPr/>
            </a:pPr>
            <a:r>
              <a:rPr lang="en-US" dirty="0">
                <a:latin typeface="Arial" panose="020B0604020202020204" pitchFamily="34" charset="0"/>
                <a:cs typeface="Arial" panose="020B0604020202020204" pitchFamily="34" charset="0"/>
              </a:rPr>
              <a:t>Floating cover</a:t>
            </a:r>
          </a:p>
          <a:p>
            <a:pPr eaLnBrk="1" hangingPunct="1">
              <a:defRPr/>
            </a:pPr>
            <a:endParaRPr lang="en-US" dirty="0">
              <a:latin typeface="Arial" panose="020B0604020202020204" pitchFamily="34" charset="0"/>
              <a:cs typeface="Arial" panose="020B0604020202020204" pitchFamily="34" charset="0"/>
            </a:endParaRPr>
          </a:p>
          <a:p>
            <a:pPr eaLnBrk="1" hangingPunct="1">
              <a:defRPr/>
            </a:pPr>
            <a:r>
              <a:rPr lang="en-US" dirty="0">
                <a:latin typeface="Arial" panose="020B0604020202020204" pitchFamily="34" charset="0"/>
                <a:cs typeface="Arial" panose="020B0604020202020204" pitchFamily="34" charset="0"/>
              </a:rPr>
              <a:t>Two-stage</a:t>
            </a:r>
          </a:p>
          <a:p>
            <a:pPr lvl="1" eaLnBrk="1" hangingPunct="1">
              <a:defRPr/>
            </a:pPr>
            <a:r>
              <a:rPr lang="en-US" dirty="0">
                <a:latin typeface="Arial" panose="020B0604020202020204" pitchFamily="34" charset="0"/>
                <a:cs typeface="Arial" panose="020B0604020202020204" pitchFamily="34" charset="0"/>
              </a:rPr>
              <a:t>Biological Stabilization</a:t>
            </a:r>
          </a:p>
          <a:p>
            <a:pPr lvl="1" eaLnBrk="1" hangingPunct="1">
              <a:defRPr/>
            </a:pPr>
            <a:r>
              <a:rPr lang="en-US" dirty="0">
                <a:latin typeface="Arial" panose="020B0604020202020204" pitchFamily="34" charset="0"/>
                <a:cs typeface="Arial" panose="020B0604020202020204" pitchFamily="34" charset="0"/>
              </a:rPr>
              <a:t>Gravity Thickening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68A8ED8-3473-4111-9997-DE2F127E4C0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A876E4F2-0B01-40B2-B7FF-04844C9C94BF}" type="slidenum">
              <a:rPr lang="en-US" altLang="en-US" smtClean="0"/>
              <a:pPr eaLnBrk="1" hangingPunct="1">
                <a:defRPr/>
              </a:pPr>
              <a:t>2</a:t>
            </a:fld>
            <a:endParaRPr lang="en-US" altLang="en-US"/>
          </a:p>
        </p:txBody>
      </p:sp>
      <p:sp>
        <p:nvSpPr>
          <p:cNvPr id="77826" name="Rectangle 2">
            <a:extLst>
              <a:ext uri="{FF2B5EF4-FFF2-40B4-BE49-F238E27FC236}">
                <a16:creationId xmlns:a16="http://schemas.microsoft.com/office/drawing/2014/main" id="{D3B219DC-B2E5-458E-BAA4-85431A639D1D}"/>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Objectives</a:t>
            </a:r>
          </a:p>
        </p:txBody>
      </p:sp>
      <p:sp>
        <p:nvSpPr>
          <p:cNvPr id="77827" name="Rectangle 3">
            <a:extLst>
              <a:ext uri="{FF2B5EF4-FFF2-40B4-BE49-F238E27FC236}">
                <a16:creationId xmlns:a16="http://schemas.microsoft.com/office/drawing/2014/main" id="{5AAEB759-A3D0-4A09-9BF6-05CFECACDFFB}"/>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Understand basic processes of sludge treatment</a:t>
            </a:r>
          </a:p>
          <a:p>
            <a:pPr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69A098-2596-4750-9BE6-F9A2C90FBCA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DCB2493-1062-4318-AD52-77D3B202FA34}" type="slidenum">
              <a:rPr lang="en-US" altLang="en-US" smtClean="0"/>
              <a:pPr eaLnBrk="1" hangingPunct="1">
                <a:defRPr/>
              </a:pPr>
              <a:t>20</a:t>
            </a:fld>
            <a:endParaRPr lang="en-US" altLang="en-US"/>
          </a:p>
        </p:txBody>
      </p:sp>
      <p:sp>
        <p:nvSpPr>
          <p:cNvPr id="328706" name="Rectangle 2">
            <a:extLst>
              <a:ext uri="{FF2B5EF4-FFF2-40B4-BE49-F238E27FC236}">
                <a16:creationId xmlns:a16="http://schemas.microsoft.com/office/drawing/2014/main" id="{BE5F27BE-80A2-4A9B-900F-D4335C296C9F}"/>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3. Dewatering</a:t>
            </a:r>
            <a:endParaRPr lang="en-US" sz="2400" dirty="0">
              <a:latin typeface="Arial" panose="020B0604020202020204" pitchFamily="34" charset="0"/>
              <a:cs typeface="Arial" panose="020B0604020202020204" pitchFamily="34" charset="0"/>
            </a:endParaRPr>
          </a:p>
        </p:txBody>
      </p:sp>
      <p:sp>
        <p:nvSpPr>
          <p:cNvPr id="328707" name="Rectangle 3">
            <a:extLst>
              <a:ext uri="{FF2B5EF4-FFF2-40B4-BE49-F238E27FC236}">
                <a16:creationId xmlns:a16="http://schemas.microsoft.com/office/drawing/2014/main" id="{4A4DEA50-6556-4542-B8C2-4406AD5E96B5}"/>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Pressure filtration – various types</a:t>
            </a:r>
          </a:p>
          <a:p>
            <a:pPr eaLnBrk="1" hangingPunct="1">
              <a:defRPr/>
            </a:pPr>
            <a:r>
              <a:rPr lang="en-US" dirty="0">
                <a:latin typeface="Arial" panose="020B0604020202020204" pitchFamily="34" charset="0"/>
                <a:cs typeface="Arial" panose="020B0604020202020204" pitchFamily="34" charset="0"/>
              </a:rPr>
              <a:t>Centrifuge</a:t>
            </a:r>
          </a:p>
          <a:p>
            <a:pPr eaLnBrk="1" hangingPunct="1">
              <a:defRPr/>
            </a:pPr>
            <a:r>
              <a:rPr lang="en-US" dirty="0">
                <a:latin typeface="Arial" panose="020B0604020202020204" pitchFamily="34" charset="0"/>
                <a:cs typeface="Arial" panose="020B0604020202020204" pitchFamily="34" charset="0"/>
              </a:rPr>
              <a:t>Drying beds</a:t>
            </a:r>
          </a:p>
          <a:p>
            <a:pPr eaLnBrk="1" hangingPunct="1">
              <a:defRPr/>
            </a:pPr>
            <a:r>
              <a:rPr lang="en-US" dirty="0">
                <a:latin typeface="Arial" panose="020B0604020202020204" pitchFamily="34" charset="0"/>
                <a:cs typeface="Arial" panose="020B0604020202020204" pitchFamily="34" charset="0"/>
              </a:rPr>
              <a:t>Composting</a:t>
            </a:r>
          </a:p>
          <a:p>
            <a:pPr eaLnBrk="1" hangingPunct="1">
              <a:buFont typeface="Wingdings" panose="05000000000000000000" pitchFamily="2" charset="2"/>
              <a:buNone/>
              <a:defRPr/>
            </a:pP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8706F37-7172-4B67-BB64-11CF882DBFA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30D6498A-AA2B-4157-B687-EED01866A401}" type="slidenum">
              <a:rPr lang="en-US" altLang="en-US" smtClean="0"/>
              <a:pPr eaLnBrk="1" hangingPunct="1">
                <a:defRPr/>
              </a:pPr>
              <a:t>21</a:t>
            </a:fld>
            <a:endParaRPr lang="en-US" altLang="en-US"/>
          </a:p>
        </p:txBody>
      </p:sp>
      <p:sp>
        <p:nvSpPr>
          <p:cNvPr id="327682" name="Rectangle 2">
            <a:extLst>
              <a:ext uri="{FF2B5EF4-FFF2-40B4-BE49-F238E27FC236}">
                <a16:creationId xmlns:a16="http://schemas.microsoft.com/office/drawing/2014/main" id="{2A70094A-1ABB-46E9-A9E6-DD2DE24B9EBE}"/>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Pressure Filtration</a:t>
            </a:r>
            <a:endParaRPr lang="en-US" sz="2400" dirty="0">
              <a:latin typeface="Arial" panose="020B0604020202020204" pitchFamily="34" charset="0"/>
              <a:cs typeface="Arial" panose="020B0604020202020204" pitchFamily="34" charset="0"/>
            </a:endParaRPr>
          </a:p>
        </p:txBody>
      </p:sp>
      <p:sp>
        <p:nvSpPr>
          <p:cNvPr id="327683" name="Rectangle 3">
            <a:extLst>
              <a:ext uri="{FF2B5EF4-FFF2-40B4-BE49-F238E27FC236}">
                <a16:creationId xmlns:a16="http://schemas.microsoft.com/office/drawing/2014/main" id="{64A59E58-1A9B-449E-BE70-DD2A06D78DF7}"/>
              </a:ext>
            </a:extLst>
          </p:cNvPr>
          <p:cNvSpPr>
            <a:spLocks noGrp="1" noChangeArrowheads="1"/>
          </p:cNvSpPr>
          <p:nvPr>
            <p:ph type="body" idx="1"/>
          </p:nvPr>
        </p:nvSpPr>
        <p:spPr>
          <a:xfrm>
            <a:off x="381000" y="1371600"/>
            <a:ext cx="8229600" cy="5105400"/>
          </a:xfrm>
        </p:spPr>
        <p:txBody>
          <a:bodyPr/>
          <a:lstStyle/>
          <a:p>
            <a:pPr eaLnBrk="1" hangingPunct="1">
              <a:defRPr/>
            </a:pPr>
            <a:r>
              <a:rPr lang="en-US" dirty="0">
                <a:latin typeface="Arial" panose="020B0604020202020204" pitchFamily="34" charset="0"/>
                <a:cs typeface="Arial" panose="020B0604020202020204" pitchFamily="34" charset="0"/>
              </a:rPr>
              <a:t>Belt Filter Press </a:t>
            </a:r>
          </a:p>
          <a:p>
            <a:pPr lvl="1" eaLnBrk="1" hangingPunct="1">
              <a:defRPr/>
            </a:pPr>
            <a:r>
              <a:rPr lang="en-US" dirty="0">
                <a:latin typeface="Arial" panose="020B0604020202020204" pitchFamily="34" charset="0"/>
                <a:cs typeface="Arial" panose="020B0604020202020204" pitchFamily="34" charset="0"/>
              </a:rPr>
              <a:t>More popular</a:t>
            </a:r>
          </a:p>
          <a:p>
            <a:pPr lvl="1" eaLnBrk="1" hangingPunct="1">
              <a:defRPr/>
            </a:pPr>
            <a:r>
              <a:rPr lang="en-US" dirty="0">
                <a:latin typeface="Arial" panose="020B0604020202020204" pitchFamily="34" charset="0"/>
                <a:cs typeface="Arial" panose="020B0604020202020204" pitchFamily="34" charset="0"/>
              </a:rPr>
              <a:t>Available in small sizes</a:t>
            </a:r>
          </a:p>
          <a:p>
            <a:pPr lvl="1" eaLnBrk="1" hangingPunct="1">
              <a:defRPr/>
            </a:pPr>
            <a:r>
              <a:rPr lang="en-US" dirty="0">
                <a:latin typeface="Arial" panose="020B0604020202020204" pitchFamily="34" charset="0"/>
                <a:cs typeface="Arial" panose="020B0604020202020204" pitchFamily="34" charset="0"/>
              </a:rPr>
              <a:t>Belts which pass over a series of rollers</a:t>
            </a:r>
          </a:p>
          <a:p>
            <a:pPr eaLnBrk="1" hangingPunct="1">
              <a:defRPr/>
            </a:pPr>
            <a:r>
              <a:rPr lang="en-US" dirty="0">
                <a:latin typeface="Arial" panose="020B0604020202020204" pitchFamily="34" charset="0"/>
                <a:cs typeface="Arial" panose="020B0604020202020204" pitchFamily="34" charset="0"/>
              </a:rPr>
              <a:t>Plate-and-Frame Press</a:t>
            </a:r>
          </a:p>
          <a:p>
            <a:pPr lvl="1" eaLnBrk="1" hangingPunct="1">
              <a:defRPr/>
            </a:pPr>
            <a:r>
              <a:rPr lang="en-US" dirty="0">
                <a:latin typeface="Arial" panose="020B0604020202020204" pitchFamily="34" charset="0"/>
                <a:cs typeface="Arial" panose="020B0604020202020204" pitchFamily="34" charset="0"/>
              </a:rPr>
              <a:t>Used for chemical </a:t>
            </a:r>
            <a:r>
              <a:rPr lang="en-US" dirty="0" err="1">
                <a:latin typeface="Arial" panose="020B0604020202020204" pitchFamily="34" charset="0"/>
                <a:cs typeface="Arial" panose="020B0604020202020204" pitchFamily="34" charset="0"/>
              </a:rPr>
              <a:t>sludges</a:t>
            </a:r>
            <a:endParaRPr lang="en-US" dirty="0">
              <a:latin typeface="Arial" panose="020B0604020202020204" pitchFamily="34" charset="0"/>
              <a:cs typeface="Arial" panose="020B0604020202020204" pitchFamily="34" charset="0"/>
            </a:endParaRPr>
          </a:p>
          <a:p>
            <a:pPr lvl="1" eaLnBrk="1" hangingPunct="1">
              <a:defRPr/>
            </a:pPr>
            <a:r>
              <a:rPr lang="en-US" dirty="0">
                <a:latin typeface="Arial" panose="020B0604020202020204" pitchFamily="34" charset="0"/>
                <a:cs typeface="Arial" panose="020B0604020202020204" pitchFamily="34" charset="0"/>
              </a:rPr>
              <a:t>Produces very compact and dry cake</a:t>
            </a:r>
          </a:p>
          <a:p>
            <a:pPr eaLnBrk="1" hangingPunct="1">
              <a:defRPr/>
            </a:pPr>
            <a:r>
              <a:rPr lang="en-US" dirty="0">
                <a:latin typeface="Arial" panose="020B0604020202020204" pitchFamily="34" charset="0"/>
                <a:cs typeface="Arial" panose="020B0604020202020204" pitchFamily="34" charset="0"/>
              </a:rPr>
              <a:t>Screw Press</a:t>
            </a:r>
          </a:p>
          <a:p>
            <a:pPr lvl="1" eaLnBrk="1" hangingPunct="1">
              <a:defRPr/>
            </a:pPr>
            <a:r>
              <a:rPr lang="en-US" dirty="0">
                <a:latin typeface="Arial" panose="020B0604020202020204" pitchFamily="34" charset="0"/>
                <a:cs typeface="Arial" panose="020B0604020202020204" pitchFamily="34" charset="0"/>
              </a:rPr>
              <a:t>Auger screw within a metal screen</a:t>
            </a:r>
          </a:p>
          <a:p>
            <a:pPr eaLnBrk="1" hangingPunct="1">
              <a:buFont typeface="Wingdings" panose="05000000000000000000" pitchFamily="2" charset="2"/>
              <a:buNone/>
              <a:defRPr/>
            </a:pP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0548611-D6D4-48A4-8DF5-6021AC3EA191}"/>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69B0AE4-5D1D-4CA4-A987-F7E1585DCC0E}" type="slidenum">
              <a:rPr lang="en-US" altLang="en-US" smtClean="0">
                <a:solidFill>
                  <a:srgbClr val="000000"/>
                </a:solidFill>
              </a:rPr>
              <a:pPr eaLnBrk="1" hangingPunct="1">
                <a:defRPr/>
              </a:pPr>
              <a:t>22</a:t>
            </a:fld>
            <a:endParaRPr lang="en-US" altLang="en-US">
              <a:solidFill>
                <a:srgbClr val="000000"/>
              </a:solidFill>
            </a:endParaRPr>
          </a:p>
        </p:txBody>
      </p:sp>
      <p:sp>
        <p:nvSpPr>
          <p:cNvPr id="216068" name="Rectangle 4">
            <a:extLst>
              <a:ext uri="{FF2B5EF4-FFF2-40B4-BE49-F238E27FC236}">
                <a16:creationId xmlns:a16="http://schemas.microsoft.com/office/drawing/2014/main" id="{ED53E263-9304-4DDD-9D38-AD9F8F59794A}"/>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Belt Press </a:t>
            </a:r>
            <a:br>
              <a:rPr lang="en-US"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https://www.tpomag.com/online_exclusives/2024/04/odor-control-featured-on-new-belt-press_sc_000dj</a:t>
            </a:r>
            <a:r>
              <a:rPr lang="en-US" sz="12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46084" name="Picture 1" descr="Image of a belt press">
            <a:extLst>
              <a:ext uri="{FF2B5EF4-FFF2-40B4-BE49-F238E27FC236}">
                <a16:creationId xmlns:a16="http://schemas.microsoft.com/office/drawing/2014/main" id="{B5D6D9C4-175E-4ED3-BEC9-BBA4EF785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60513"/>
            <a:ext cx="6665913"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A370FDC-7A35-45E3-BE38-B36A566EF89F}"/>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F4C030B0-B460-44E0-B04D-8F88AFE98B54}" type="slidenum">
              <a:rPr lang="en-US" altLang="en-US" smtClean="0"/>
              <a:pPr eaLnBrk="1" hangingPunct="1">
                <a:defRPr/>
              </a:pPr>
              <a:t>23</a:t>
            </a:fld>
            <a:endParaRPr lang="en-US" altLang="en-US"/>
          </a:p>
        </p:txBody>
      </p:sp>
      <p:pic>
        <p:nvPicPr>
          <p:cNvPr id="48131" name="Picture 5" descr="filterpress">
            <a:extLst>
              <a:ext uri="{FF2B5EF4-FFF2-40B4-BE49-F238E27FC236}">
                <a16:creationId xmlns:a16="http://schemas.microsoft.com/office/drawing/2014/main" id="{E070EE71-EC3B-4DA4-9B0E-B7968F19CB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59594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1" name="Rectangle 7">
            <a:extLst>
              <a:ext uri="{FF2B5EF4-FFF2-40B4-BE49-F238E27FC236}">
                <a16:creationId xmlns:a16="http://schemas.microsoft.com/office/drawing/2014/main" id="{CA3ADC25-2979-4E63-93E7-F7503F174C22}"/>
              </a:ext>
            </a:extLst>
          </p:cNvPr>
          <p:cNvSpPr>
            <a:spLocks noGrp="1" noChangeArrowheads="1"/>
          </p:cNvSpPr>
          <p:nvPr>
            <p:ph type="title"/>
          </p:nvPr>
        </p:nvSpPr>
        <p:spPr>
          <a:xfrm>
            <a:off x="476250" y="382588"/>
            <a:ext cx="8210550" cy="795337"/>
          </a:xfrm>
        </p:spPr>
        <p:txBody>
          <a:bodyPr/>
          <a:lstStyle/>
          <a:p>
            <a:pPr eaLnBrk="1" hangingPunct="1">
              <a:defRPr/>
            </a:pPr>
            <a:r>
              <a:rPr lang="en-US" sz="4000" dirty="0">
                <a:latin typeface="Arial" panose="020B0604020202020204" pitchFamily="34" charset="0"/>
                <a:cs typeface="Arial" panose="020B0604020202020204" pitchFamily="34" charset="0"/>
              </a:rPr>
              <a:t>Plate and Frame Press </a:t>
            </a:r>
            <a:r>
              <a:rPr lang="en-US" sz="1300" b="1" dirty="0">
                <a:solidFill>
                  <a:schemeClr val="tx1"/>
                </a:solidFill>
                <a:effectLst/>
                <a:latin typeface="Arial" panose="020B0604020202020204" pitchFamily="34" charset="0"/>
                <a:cs typeface="Arial" panose="020B0604020202020204" pitchFamily="34" charset="0"/>
                <a:hlinkClick r:id="rId4"/>
              </a:rPr>
              <a:t>www.asmfab.com</a:t>
            </a:r>
            <a:br>
              <a:rPr lang="en-US" sz="1300" dirty="0">
                <a:solidFill>
                  <a:schemeClr val="tx1"/>
                </a:solidFill>
                <a:effectLst/>
                <a:latin typeface="Arial" panose="020B0604020202020204" pitchFamily="34" charset="0"/>
                <a:cs typeface="Arial" panose="020B0604020202020204" pitchFamily="34" charset="0"/>
              </a:rPr>
            </a:br>
            <a:endParaRPr lang="en-US" sz="13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43DC-5187-4CDC-8BE2-8B39DE65280A}"/>
              </a:ext>
            </a:extLst>
          </p:cNvPr>
          <p:cNvSpPr>
            <a:spLocks noGrp="1"/>
          </p:cNvSpPr>
          <p:nvPr>
            <p:ph type="title"/>
          </p:nvPr>
        </p:nvSpPr>
        <p:spPr/>
        <p:txBody>
          <a:bodyPr/>
          <a:lstStyle/>
          <a:p>
            <a:r>
              <a:rPr lang="en-US" altLang="en-US" sz="3600" dirty="0">
                <a:latin typeface="Arial" panose="020B0604020202020204" pitchFamily="34" charset="0"/>
                <a:cs typeface="Arial" panose="020B0604020202020204" pitchFamily="34" charset="0"/>
              </a:rPr>
              <a:t>Filter Press</a:t>
            </a:r>
            <a:br>
              <a:rPr lang="en-US" altLang="en-US" sz="1000" dirty="0">
                <a:latin typeface="Arial" panose="020B0604020202020204" pitchFamily="34" charset="0"/>
                <a:cs typeface="Arial" panose="020B0604020202020204" pitchFamily="34" charset="0"/>
              </a:rPr>
            </a:br>
            <a:endParaRPr lang="en-US" sz="1000" dirty="0"/>
          </a:p>
        </p:txBody>
      </p:sp>
      <p:pic>
        <p:nvPicPr>
          <p:cNvPr id="5" name="Content Placeholder 4">
            <a:extLst>
              <a:ext uri="{FF2B5EF4-FFF2-40B4-BE49-F238E27FC236}">
                <a16:creationId xmlns:a16="http://schemas.microsoft.com/office/drawing/2014/main" id="{C708D878-23AF-430E-890D-9C3D59FBF3D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198916" y="1585119"/>
            <a:ext cx="6746167" cy="4495800"/>
          </a:xfrm>
          <a:prstGeom prst="rect">
            <a:avLst/>
          </a:prstGeom>
        </p:spPr>
      </p:pic>
      <p:sp>
        <p:nvSpPr>
          <p:cNvPr id="4" name="Slide Number Placeholder 3">
            <a:extLst>
              <a:ext uri="{FF2B5EF4-FFF2-40B4-BE49-F238E27FC236}">
                <a16:creationId xmlns:a16="http://schemas.microsoft.com/office/drawing/2014/main" id="{CF5129E3-1517-49E6-8251-A22E11A1C122}"/>
              </a:ext>
            </a:extLst>
          </p:cNvPr>
          <p:cNvSpPr>
            <a:spLocks noGrp="1"/>
          </p:cNvSpPr>
          <p:nvPr>
            <p:ph type="sldNum" sz="quarter" idx="12"/>
          </p:nvPr>
        </p:nvSpPr>
        <p:spPr/>
        <p:txBody>
          <a:bodyPr/>
          <a:lstStyle/>
          <a:p>
            <a:pPr>
              <a:defRPr/>
            </a:pPr>
            <a:fld id="{88E89C96-5C55-4214-BAD0-FECC86DE204D}" type="slidenum">
              <a:rPr lang="en-US" altLang="en-US" smtClean="0"/>
              <a:pPr>
                <a:defRPr/>
              </a:pPr>
              <a:t>24</a:t>
            </a:fld>
            <a:endParaRPr lang="en-US" altLang="en-US"/>
          </a:p>
        </p:txBody>
      </p:sp>
    </p:spTree>
    <p:extLst>
      <p:ext uri="{BB962C8B-B14F-4D97-AF65-F5344CB8AC3E}">
        <p14:creationId xmlns:p14="http://schemas.microsoft.com/office/powerpoint/2010/main" val="3061713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9FAE-8B38-4970-BFC0-A36BA0AF9F9C}"/>
              </a:ext>
            </a:extLst>
          </p:cNvPr>
          <p:cNvSpPr>
            <a:spLocks noGrp="1"/>
          </p:cNvSpPr>
          <p:nvPr>
            <p:ph type="title"/>
          </p:nvPr>
        </p:nvSpPr>
        <p:spPr>
          <a:xfrm>
            <a:off x="457200" y="274638"/>
            <a:ext cx="8229600" cy="1020762"/>
          </a:xfrm>
        </p:spPr>
        <p:txBody>
          <a:bodyPr/>
          <a:lstStyle/>
          <a:p>
            <a:pPr>
              <a:defRPr/>
            </a:pPr>
            <a:r>
              <a:rPr lang="en-US" dirty="0" err="1">
                <a:latin typeface="Arial" panose="020B0604020202020204" pitchFamily="34" charset="0"/>
                <a:cs typeface="Arial" panose="020B0604020202020204" pitchFamily="34" charset="0"/>
              </a:rPr>
              <a:t>Biosolids</a:t>
            </a:r>
            <a:br>
              <a:rPr lang="en-US"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To Landfill</a:t>
            </a:r>
          </a:p>
        </p:txBody>
      </p:sp>
      <p:sp>
        <p:nvSpPr>
          <p:cNvPr id="3" name="Content Placeholder 2">
            <a:extLst>
              <a:ext uri="{FF2B5EF4-FFF2-40B4-BE49-F238E27FC236}">
                <a16:creationId xmlns:a16="http://schemas.microsoft.com/office/drawing/2014/main" id="{273C35C4-1AD8-47CF-A08F-779D763FD92A}"/>
              </a:ext>
            </a:extLst>
          </p:cNvPr>
          <p:cNvSpPr>
            <a:spLocks noGrp="1"/>
          </p:cNvSpPr>
          <p:nvPr>
            <p:ph idx="1"/>
          </p:nvPr>
        </p:nvSpPr>
        <p:spPr>
          <a:xfrm>
            <a:off x="1905000" y="6172200"/>
            <a:ext cx="5715000" cy="457200"/>
          </a:xfrm>
        </p:spPr>
        <p:txBody>
          <a:bodyPr/>
          <a:lstStyle/>
          <a:p>
            <a:pPr>
              <a:buFont typeface="Wingdings" panose="05000000000000000000" pitchFamily="2" charset="2"/>
              <a:buNone/>
              <a:defRPr/>
            </a:pPr>
            <a:r>
              <a:rPr lang="en-US" sz="2000" dirty="0">
                <a:latin typeface="Arial" panose="020B0604020202020204" pitchFamily="34" charset="0"/>
                <a:cs typeface="Arial" panose="020B0604020202020204" pitchFamily="34" charset="0"/>
              </a:rPr>
              <a:t>http://www.cityofweirton.com/wsb/sludge.jpg</a:t>
            </a:r>
          </a:p>
        </p:txBody>
      </p:sp>
      <p:sp>
        <p:nvSpPr>
          <p:cNvPr id="4" name="Slide Number Placeholder 3">
            <a:extLst>
              <a:ext uri="{FF2B5EF4-FFF2-40B4-BE49-F238E27FC236}">
                <a16:creationId xmlns:a16="http://schemas.microsoft.com/office/drawing/2014/main" id="{F1C03A9B-6233-4E18-8A04-CD02E1FD73BC}"/>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6F7BEE6-89DB-447D-9954-93718BA28A94}" type="slidenum">
              <a:rPr lang="en-US" altLang="en-US" smtClean="0"/>
              <a:pPr eaLnBrk="1" hangingPunct="1">
                <a:defRPr/>
              </a:pPr>
              <a:t>25</a:t>
            </a:fld>
            <a:endParaRPr lang="en-US" altLang="en-US"/>
          </a:p>
        </p:txBody>
      </p:sp>
      <p:pic>
        <p:nvPicPr>
          <p:cNvPr id="54277" name="Picture 2" descr="Picture of biosolids in a a large container">
            <a:extLst>
              <a:ext uri="{FF2B5EF4-FFF2-40B4-BE49-F238E27FC236}">
                <a16:creationId xmlns:a16="http://schemas.microsoft.com/office/drawing/2014/main" id="{0F995F7C-AA66-47F1-8A37-97C454188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5778-A787-44A1-BF05-072C50AEAB8D}"/>
              </a:ext>
            </a:extLst>
          </p:cNvPr>
          <p:cNvSpPr>
            <a:spLocks noGrp="1"/>
          </p:cNvSpPr>
          <p:nvPr>
            <p:ph type="title"/>
          </p:nvPr>
        </p:nvSpPr>
        <p:spPr/>
        <p:txBody>
          <a:bodyPr/>
          <a:lstStyle/>
          <a:p>
            <a:r>
              <a:rPr lang="en-US" dirty="0"/>
              <a:t>Composting Sludge</a:t>
            </a:r>
          </a:p>
        </p:txBody>
      </p:sp>
      <p:sp>
        <p:nvSpPr>
          <p:cNvPr id="4" name="Slide Number Placeholder 3">
            <a:extLst>
              <a:ext uri="{FF2B5EF4-FFF2-40B4-BE49-F238E27FC236}">
                <a16:creationId xmlns:a16="http://schemas.microsoft.com/office/drawing/2014/main" id="{0630E901-503A-4228-9E9F-CBBF1027B130}"/>
              </a:ext>
            </a:extLst>
          </p:cNvPr>
          <p:cNvSpPr>
            <a:spLocks noGrp="1"/>
          </p:cNvSpPr>
          <p:nvPr>
            <p:ph type="sldNum" sz="quarter" idx="12"/>
          </p:nvPr>
        </p:nvSpPr>
        <p:spPr/>
        <p:txBody>
          <a:bodyPr/>
          <a:lstStyle/>
          <a:p>
            <a:pPr>
              <a:defRPr/>
            </a:pPr>
            <a:fld id="{88E89C96-5C55-4214-BAD0-FECC86DE204D}" type="slidenum">
              <a:rPr lang="en-US" altLang="en-US" smtClean="0"/>
              <a:pPr>
                <a:defRPr/>
              </a:pPr>
              <a:t>26</a:t>
            </a:fld>
            <a:endParaRPr lang="en-US" altLang="en-US"/>
          </a:p>
        </p:txBody>
      </p:sp>
      <p:pic>
        <p:nvPicPr>
          <p:cNvPr id="5" name="Picture 7" descr="biller6">
            <a:extLst>
              <a:ext uri="{FF2B5EF4-FFF2-40B4-BE49-F238E27FC236}">
                <a16:creationId xmlns:a16="http://schemas.microsoft.com/office/drawing/2014/main" id="{74A49061-CE76-4EB3-B623-850948D731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2495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28D2066-D246-43D3-B60F-DF685CBC529D}"/>
              </a:ext>
            </a:extLst>
          </p:cNvPr>
          <p:cNvSpPr/>
          <p:nvPr/>
        </p:nvSpPr>
        <p:spPr>
          <a:xfrm>
            <a:off x="3581400" y="1417638"/>
            <a:ext cx="4572000" cy="3139321"/>
          </a:xfrm>
          <a:prstGeom prst="rect">
            <a:avLst/>
          </a:prstGeom>
        </p:spPr>
        <p:txBody>
          <a:bodyPr wrap="square">
            <a:spAutoFit/>
          </a:bodyPr>
          <a:lstStyle/>
          <a:p>
            <a:r>
              <a:rPr lang="en-US" altLang="en-US" b="1" i="1" dirty="0">
                <a:latin typeface="Arial" panose="020B0604020202020204" pitchFamily="34" charset="0"/>
                <a:cs typeface="Arial" panose="020B0604020202020204" pitchFamily="34" charset="0"/>
              </a:rPr>
              <a:t>Aerated Static Pile Composting</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sludge cake from the belt filter presses is transferred by conveyors, blended with a bulking agent (wood chips or wood ash) to reduce its moisture content; increase porosity and facilitate materials handling; and is then placed in one of 12 concrete bins. Each bin is loaded to form a pile which is aerated by blowers and perforated piping to enhance aerobic decomposition and stabilization of the sludge</a:t>
            </a:r>
            <a:r>
              <a:rPr lang="en-US" altLang="en-US" dirty="0"/>
              <a:t>.</a:t>
            </a:r>
            <a:endParaRPr lang="en-US" altLang="en-US" i="1" dirty="0"/>
          </a:p>
        </p:txBody>
      </p:sp>
      <p:sp>
        <p:nvSpPr>
          <p:cNvPr id="8" name="Rectangle 7">
            <a:extLst>
              <a:ext uri="{FF2B5EF4-FFF2-40B4-BE49-F238E27FC236}">
                <a16:creationId xmlns:a16="http://schemas.microsoft.com/office/drawing/2014/main" id="{BCDA9327-C26B-4B82-AA62-28B8FF893DAB}"/>
              </a:ext>
            </a:extLst>
          </p:cNvPr>
          <p:cNvSpPr/>
          <p:nvPr/>
        </p:nvSpPr>
        <p:spPr>
          <a:xfrm>
            <a:off x="819150" y="4742468"/>
            <a:ext cx="7867650" cy="1754326"/>
          </a:xfrm>
          <a:prstGeom prst="rect">
            <a:avLst/>
          </a:prstGeom>
        </p:spPr>
        <p:txBody>
          <a:bodyPr wrap="square">
            <a:spAutoFit/>
          </a:bodyPr>
          <a:lstStyle/>
          <a:p>
            <a:r>
              <a:rPr lang="en-US" altLang="en-US" b="1" i="1" dirty="0">
                <a:latin typeface="Arial" panose="020B0604020202020204" pitchFamily="34" charset="0"/>
                <a:cs typeface="Arial" panose="020B0604020202020204" pitchFamily="34" charset="0"/>
              </a:rPr>
              <a:t>Curing and Storage Area</a:t>
            </a:r>
            <a:r>
              <a:rPr lang="en-US" altLang="en-US" i="1" dirty="0">
                <a:latin typeface="Arial" panose="020B0604020202020204" pitchFamily="34" charset="0"/>
                <a:cs typeface="Arial" panose="020B0604020202020204" pitchFamily="34" charset="0"/>
              </a:rPr>
              <a:t> - </a:t>
            </a:r>
            <a:r>
              <a:rPr lang="en-US" altLang="en-US" dirty="0">
                <a:latin typeface="Arial" panose="020B0604020202020204" pitchFamily="34" charset="0"/>
                <a:cs typeface="Arial" panose="020B0604020202020204" pitchFamily="34" charset="0"/>
              </a:rPr>
              <a:t>after the sludge/bulking agent mixture is allowed to actively compost for 14 to 21 days, the material is subsequently stockpiled in the storage areas adjacent to the Composting Building, where it is allowed to cure for an additional time before it is transported offsite for final disposal. The end product may be marketed for beneficial use such as landscaping or conditioning poor quality soils.</a:t>
            </a:r>
          </a:p>
        </p:txBody>
      </p:sp>
    </p:spTree>
    <p:extLst>
      <p:ext uri="{BB962C8B-B14F-4D97-AF65-F5344CB8AC3E}">
        <p14:creationId xmlns:p14="http://schemas.microsoft.com/office/powerpoint/2010/main" val="79222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9F5BDC-35C0-4A96-866B-AE72F13AB9D4}"/>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4B970169-41F1-4B34-B576-D059C94AEB10}" type="slidenum">
              <a:rPr lang="en-US" altLang="en-US" smtClean="0"/>
              <a:pPr eaLnBrk="1" hangingPunct="1">
                <a:defRPr/>
              </a:pPr>
              <a:t>27</a:t>
            </a:fld>
            <a:endParaRPr lang="en-US" altLang="en-US"/>
          </a:p>
        </p:txBody>
      </p:sp>
      <p:sp>
        <p:nvSpPr>
          <p:cNvPr id="152578" name="Rectangle 2">
            <a:extLst>
              <a:ext uri="{FF2B5EF4-FFF2-40B4-BE49-F238E27FC236}">
                <a16:creationId xmlns:a16="http://schemas.microsoft.com/office/drawing/2014/main" id="{A155C8FB-3639-4F7F-9F11-FDBF8F931B4F}"/>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Sludge Odor Control</a:t>
            </a:r>
            <a:endParaRPr lang="en-US" sz="2400" dirty="0">
              <a:latin typeface="Arial" panose="020B0604020202020204" pitchFamily="34" charset="0"/>
              <a:cs typeface="Arial" panose="020B0604020202020204" pitchFamily="34" charset="0"/>
            </a:endParaRPr>
          </a:p>
        </p:txBody>
      </p:sp>
      <p:sp>
        <p:nvSpPr>
          <p:cNvPr id="152579" name="Rectangle 3">
            <a:extLst>
              <a:ext uri="{FF2B5EF4-FFF2-40B4-BE49-F238E27FC236}">
                <a16:creationId xmlns:a16="http://schemas.microsoft.com/office/drawing/2014/main" id="{0222FBB6-7AA1-4A5B-8A78-52096BB5A962}"/>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Odors (hydrogen sulfide, organic compounds)</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lvl="1" eaLnBrk="1" hangingPunct="1">
              <a:defRPr/>
            </a:pPr>
            <a:r>
              <a:rPr lang="en-US" dirty="0">
                <a:latin typeface="Arial" panose="020B0604020202020204" pitchFamily="34" charset="0"/>
                <a:cs typeface="Arial" panose="020B0604020202020204" pitchFamily="34" charset="0"/>
              </a:rPr>
              <a:t>Adsorption (activated carbon)</a:t>
            </a:r>
          </a:p>
          <a:p>
            <a:pPr lvl="1" eaLnBrk="1" hangingPunct="1">
              <a:defRPr/>
            </a:pPr>
            <a:r>
              <a:rPr lang="en-US" dirty="0">
                <a:latin typeface="Arial" panose="020B0604020202020204" pitchFamily="34" charset="0"/>
                <a:cs typeface="Arial" panose="020B0604020202020204" pitchFamily="34" charset="0"/>
              </a:rPr>
              <a:t>Biological system (wood chips or soil)</a:t>
            </a:r>
          </a:p>
          <a:p>
            <a:pPr lvl="1" eaLnBrk="1" hangingPunct="1">
              <a:defRPr/>
            </a:pPr>
            <a:r>
              <a:rPr lang="en-US" dirty="0">
                <a:latin typeface="Arial" panose="020B0604020202020204" pitchFamily="34" charset="0"/>
                <a:cs typeface="Arial" panose="020B0604020202020204" pitchFamily="34" charset="0"/>
              </a:rPr>
              <a:t>Wet scrubbers</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F437323-5664-495F-AECE-9C6932D4849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CE57ED2-8532-4643-B109-ED85BB212851}" type="slidenum">
              <a:rPr lang="en-US" altLang="en-US" smtClean="0"/>
              <a:pPr eaLnBrk="1" hangingPunct="1">
                <a:defRPr/>
              </a:pPr>
              <a:t>28</a:t>
            </a:fld>
            <a:endParaRPr lang="en-US" altLang="en-US"/>
          </a:p>
        </p:txBody>
      </p:sp>
      <p:sp>
        <p:nvSpPr>
          <p:cNvPr id="141314" name="Rectangle 2">
            <a:extLst>
              <a:ext uri="{FF2B5EF4-FFF2-40B4-BE49-F238E27FC236}">
                <a16:creationId xmlns:a16="http://schemas.microsoft.com/office/drawing/2014/main" id="{CA3B285C-FC99-408A-8715-D8ABA0FE2828}"/>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4. Sludge disposal</a:t>
            </a:r>
            <a:endParaRPr lang="en-US" sz="2400" dirty="0">
              <a:latin typeface="Arial" panose="020B0604020202020204" pitchFamily="34" charset="0"/>
              <a:cs typeface="Arial" panose="020B0604020202020204" pitchFamily="34" charset="0"/>
            </a:endParaRPr>
          </a:p>
        </p:txBody>
      </p:sp>
      <p:sp>
        <p:nvSpPr>
          <p:cNvPr id="141315" name="Rectangle 3">
            <a:extLst>
              <a:ext uri="{FF2B5EF4-FFF2-40B4-BE49-F238E27FC236}">
                <a16:creationId xmlns:a16="http://schemas.microsoft.com/office/drawing/2014/main" id="{C7B11ECA-DF9D-44C6-A4BB-95AEAA27B0DC}"/>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Agricultural land application</a:t>
            </a:r>
          </a:p>
          <a:p>
            <a:pPr eaLnBrk="1" hangingPunct="1">
              <a:defRPr/>
            </a:pPr>
            <a:r>
              <a:rPr lang="en-US" dirty="0">
                <a:latin typeface="Arial" panose="020B0604020202020204" pitchFamily="34" charset="0"/>
                <a:cs typeface="Arial" panose="020B0604020202020204" pitchFamily="34" charset="0"/>
              </a:rPr>
              <a:t>Landfill</a:t>
            </a:r>
          </a:p>
          <a:p>
            <a:pPr eaLnBrk="1" hangingPunct="1">
              <a:defRPr/>
            </a:pPr>
            <a:r>
              <a:rPr lang="en-US" dirty="0">
                <a:latin typeface="Arial" panose="020B0604020202020204" pitchFamily="34" charset="0"/>
                <a:cs typeface="Arial" panose="020B0604020202020204" pitchFamily="34" charset="0"/>
              </a:rPr>
              <a:t>Incineration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CA92-9BB2-47D5-87AB-B882B76A2620}"/>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Incinerator-Fluidized Bed</a:t>
            </a:r>
          </a:p>
        </p:txBody>
      </p:sp>
      <p:pic>
        <p:nvPicPr>
          <p:cNvPr id="62467" name="Content Placeholder 4" descr="Picture of a fluidized bed incinerator ">
            <a:extLst>
              <a:ext uri="{FF2B5EF4-FFF2-40B4-BE49-F238E27FC236}">
                <a16:creationId xmlns:a16="http://schemas.microsoft.com/office/drawing/2014/main" id="{A1F10B1E-96F0-4F34-B28F-8A3374B604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86075" y="1600200"/>
            <a:ext cx="3371850" cy="4495800"/>
          </a:xfrm>
        </p:spPr>
      </p:pic>
      <p:sp>
        <p:nvSpPr>
          <p:cNvPr id="4" name="Slide Number Placeholder 3">
            <a:extLst>
              <a:ext uri="{FF2B5EF4-FFF2-40B4-BE49-F238E27FC236}">
                <a16:creationId xmlns:a16="http://schemas.microsoft.com/office/drawing/2014/main" id="{BEC53D66-ECAE-4D87-A3B0-DBD3FA5D5B0B}"/>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819AD5CA-3CC1-46DF-A780-FBB5516B8707}" type="slidenum">
              <a:rPr lang="en-US" altLang="en-US" smtClean="0"/>
              <a:pPr eaLnBrk="1" hangingPunct="1">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5BF5DEE-43E8-465E-B284-04E663931E3B}"/>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3B8F24F-D6F1-49E2-B417-D8B0AC98E58B}" type="slidenum">
              <a:rPr lang="en-US" altLang="en-US" smtClean="0"/>
              <a:pPr eaLnBrk="1" hangingPunct="1">
                <a:defRPr/>
              </a:pPr>
              <a:t>3</a:t>
            </a:fld>
            <a:endParaRPr lang="en-US" altLang="en-US"/>
          </a:p>
        </p:txBody>
      </p:sp>
      <p:sp>
        <p:nvSpPr>
          <p:cNvPr id="151554" name="Rectangle 2">
            <a:extLst>
              <a:ext uri="{FF2B5EF4-FFF2-40B4-BE49-F238E27FC236}">
                <a16:creationId xmlns:a16="http://schemas.microsoft.com/office/drawing/2014/main" id="{0C8E68AB-FA34-4E70-9748-FA6864545D4E}"/>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Sludge Characteristics</a:t>
            </a:r>
            <a:endParaRPr lang="en-US" sz="2400" dirty="0">
              <a:latin typeface="Arial" panose="020B0604020202020204" pitchFamily="34" charset="0"/>
              <a:cs typeface="Arial" panose="020B0604020202020204" pitchFamily="34" charset="0"/>
            </a:endParaRPr>
          </a:p>
        </p:txBody>
      </p:sp>
      <p:sp>
        <p:nvSpPr>
          <p:cNvPr id="151555" name="Rectangle 3">
            <a:extLst>
              <a:ext uri="{FF2B5EF4-FFF2-40B4-BE49-F238E27FC236}">
                <a16:creationId xmlns:a16="http://schemas.microsoft.com/office/drawing/2014/main" id="{F44A730F-4E03-4310-88EC-65F0FA979E0D}"/>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5,000 gal of sludge per 1 million gallons treated</a:t>
            </a:r>
          </a:p>
          <a:p>
            <a:pPr eaLnBrk="1" hangingPunct="1">
              <a:defRPr/>
            </a:pPr>
            <a:r>
              <a:rPr lang="en-US" dirty="0">
                <a:latin typeface="Arial" panose="020B0604020202020204" pitchFamily="34" charset="0"/>
                <a:cs typeface="Arial" panose="020B0604020202020204" pitchFamily="34" charset="0"/>
              </a:rPr>
              <a:t>4-5% solids </a:t>
            </a:r>
          </a:p>
          <a:p>
            <a:pPr lvl="1" eaLnBrk="1" hangingPunct="1">
              <a:defRPr/>
            </a:pPr>
            <a:r>
              <a:rPr lang="en-US" dirty="0">
                <a:latin typeface="Arial" panose="020B0604020202020204" pitchFamily="34" charset="0"/>
                <a:cs typeface="Arial" panose="020B0604020202020204" pitchFamily="34" charset="0"/>
              </a:rPr>
              <a:t>(activated sludge; 0.5 to 1.5%)</a:t>
            </a:r>
          </a:p>
          <a:p>
            <a:pPr eaLnBrk="1" hangingPunct="1">
              <a:defRPr/>
            </a:pPr>
            <a:r>
              <a:rPr lang="en-US" dirty="0">
                <a:latin typeface="Arial" panose="020B0604020202020204" pitchFamily="34" charset="0"/>
                <a:cs typeface="Arial" panose="020B0604020202020204" pitchFamily="34" charset="0"/>
              </a:rPr>
              <a:t>Must be stabilized, dewatered and disposed of </a:t>
            </a:r>
          </a:p>
          <a:p>
            <a:pPr eaLnBrk="1" hangingPunct="1">
              <a:defRPr/>
            </a:pPr>
            <a:r>
              <a:rPr lang="en-US" dirty="0">
                <a:latin typeface="Arial" panose="020B0604020202020204" pitchFamily="34" charset="0"/>
                <a:cs typeface="Arial" panose="020B0604020202020204" pitchFamily="34" charset="0"/>
              </a:rPr>
              <a:t>Sludge facility costs are approximately 1/3 of total investment</a:t>
            </a:r>
          </a:p>
          <a:p>
            <a:pPr eaLnBrk="1" hangingPunct="1">
              <a:buFont typeface="Wingdings" panose="05000000000000000000" pitchFamily="2" charset="2"/>
              <a:buNone/>
              <a:defRPr/>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A290-4758-47E8-BB08-95A1CBB57717}"/>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Regulatory Requirements</a:t>
            </a:r>
          </a:p>
        </p:txBody>
      </p:sp>
      <p:sp>
        <p:nvSpPr>
          <p:cNvPr id="3" name="Content Placeholder 2">
            <a:extLst>
              <a:ext uri="{FF2B5EF4-FFF2-40B4-BE49-F238E27FC236}">
                <a16:creationId xmlns:a16="http://schemas.microsoft.com/office/drawing/2014/main" id="{DB369F14-D677-402F-B692-41AFF8186B44}"/>
              </a:ext>
            </a:extLst>
          </p:cNvPr>
          <p:cNvSpPr>
            <a:spLocks noGrp="1"/>
          </p:cNvSpPr>
          <p:nvPr>
            <p:ph idx="1"/>
          </p:nvPr>
        </p:nvSpPr>
        <p:spPr/>
        <p:txBody>
          <a:bodyPr/>
          <a:lstStyle/>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40 CFR Part 503 (1993-CWA)</a:t>
            </a:r>
          </a:p>
          <a:p>
            <a:pPr marL="0" indent="0">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Encouraged recycling via land application versus disposal in a landfill or incineration</a:t>
            </a:r>
          </a:p>
          <a:p>
            <a:pPr marL="0" indent="0">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defRPr/>
            </a:pPr>
            <a:r>
              <a:rPr lang="en-US" dirty="0">
                <a:latin typeface="Arial" panose="020B0604020202020204" pitchFamily="34" charset="0"/>
                <a:cs typeface="Arial" panose="020B0604020202020204" pitchFamily="34" charset="0"/>
              </a:rPr>
              <a:t>Survivability of pathogens is a concern</a:t>
            </a:r>
          </a:p>
          <a:p>
            <a:pPr lvl="1">
              <a:defRPr/>
            </a:pPr>
            <a:r>
              <a:rPr lang="en-US" dirty="0">
                <a:latin typeface="Arial" panose="020B0604020202020204" pitchFamily="34" charset="0"/>
                <a:cs typeface="Arial" panose="020B0604020202020204" pitchFamily="34" charset="0"/>
              </a:rPr>
              <a:t>Class B (not considered pathogen-free)</a:t>
            </a:r>
          </a:p>
          <a:p>
            <a:pPr lvl="1">
              <a:defRPr/>
            </a:pPr>
            <a:r>
              <a:rPr lang="en-US" dirty="0">
                <a:latin typeface="Arial" panose="020B0604020202020204" pitchFamily="34" charset="0"/>
                <a:cs typeface="Arial" panose="020B0604020202020204" pitchFamily="34" charset="0"/>
              </a:rPr>
              <a:t>Class A (pathogens below detectable limits)</a:t>
            </a:r>
          </a:p>
        </p:txBody>
      </p:sp>
      <p:sp>
        <p:nvSpPr>
          <p:cNvPr id="4" name="Slide Number Placeholder 3">
            <a:extLst>
              <a:ext uri="{FF2B5EF4-FFF2-40B4-BE49-F238E27FC236}">
                <a16:creationId xmlns:a16="http://schemas.microsoft.com/office/drawing/2014/main" id="{2879C178-F50C-4410-B285-212AB2514DC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0A9420A5-FC9E-4252-B563-089971D5DAD1}" type="slidenum">
              <a:rPr lang="en-US" altLang="en-US" smtClean="0"/>
              <a:pPr eaLnBrk="1" hangingPunct="1">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15CC-2337-4F94-A5F4-3ECCDA138979}"/>
              </a:ext>
            </a:extLst>
          </p:cNvPr>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PFAS?</a:t>
            </a:r>
          </a:p>
        </p:txBody>
      </p:sp>
      <p:sp>
        <p:nvSpPr>
          <p:cNvPr id="3" name="Content Placeholder 2">
            <a:extLst>
              <a:ext uri="{FF2B5EF4-FFF2-40B4-BE49-F238E27FC236}">
                <a16:creationId xmlns:a16="http://schemas.microsoft.com/office/drawing/2014/main" id="{8205AD95-156C-4AE3-A1D0-D4E8504A9DFB}"/>
              </a:ext>
            </a:extLst>
          </p:cNvPr>
          <p:cNvSpPr>
            <a:spLocks noGrp="1"/>
          </p:cNvSpPr>
          <p:nvPr>
            <p:ph idx="1"/>
          </p:nvPr>
        </p:nvSpPr>
        <p:spPr/>
        <p:txBody>
          <a:bodyPr/>
          <a:lstStyle/>
          <a:p>
            <a:pPr marL="0" indent="0">
              <a:buFont typeface="Wingdings" panose="05000000000000000000" pitchFamily="2" charset="2"/>
              <a:buNone/>
              <a:defRPr/>
            </a:pPr>
            <a:r>
              <a:rPr lang="en-US" sz="1800" dirty="0">
                <a:effectLst/>
                <a:latin typeface="Arial" panose="020B0604020202020204" pitchFamily="34" charset="0"/>
                <a:cs typeface="Arial" panose="020B0604020202020204" pitchFamily="34" charset="0"/>
              </a:rPr>
              <a:t>The per-and </a:t>
            </a:r>
            <a:r>
              <a:rPr lang="en-US" sz="1800" dirty="0" err="1">
                <a:effectLst/>
                <a:latin typeface="Arial" panose="020B0604020202020204" pitchFamily="34" charset="0"/>
                <a:cs typeface="Arial" panose="020B0604020202020204" pitchFamily="34" charset="0"/>
              </a:rPr>
              <a:t>polyfluorinated</a:t>
            </a:r>
            <a:r>
              <a:rPr lang="en-US" sz="1800" dirty="0">
                <a:effectLst/>
                <a:latin typeface="Arial" panose="020B0604020202020204" pitchFamily="34" charset="0"/>
                <a:cs typeface="Arial" panose="020B0604020202020204" pitchFamily="34" charset="0"/>
              </a:rPr>
              <a:t> substances (PFAS) were previously referred to as </a:t>
            </a:r>
            <a:r>
              <a:rPr lang="en-US" sz="1800" dirty="0" err="1">
                <a:effectLst/>
                <a:latin typeface="Arial" panose="020B0604020202020204" pitchFamily="34" charset="0"/>
                <a:cs typeface="Arial" panose="020B0604020202020204" pitchFamily="34" charset="0"/>
              </a:rPr>
              <a:t>perfluorochemicals</a:t>
            </a:r>
            <a:r>
              <a:rPr lang="en-US" sz="1800" dirty="0">
                <a:effectLst/>
                <a:latin typeface="Arial" panose="020B0604020202020204" pitchFamily="34" charset="0"/>
                <a:cs typeface="Arial" panose="020B0604020202020204" pitchFamily="34" charset="0"/>
              </a:rPr>
              <a:t> (PFCs). PFAS are a group of chemicals used to make fluoropolymer coatings and products that resist heat, oil, stains, grease, and water. Fluoropolymer coatings can be used in such varied products as clothing, furniture, adhesives, food packaging, heat-resistant non-stick cooking surfaces, and the insulation of electrical wire. Many chemicals in this group, including </a:t>
            </a:r>
            <a:r>
              <a:rPr lang="en-US" sz="1800" dirty="0" err="1">
                <a:effectLst/>
                <a:latin typeface="Arial" panose="020B0604020202020204" pitchFamily="34" charset="0"/>
                <a:cs typeface="Arial" panose="020B0604020202020204" pitchFamily="34" charset="0"/>
              </a:rPr>
              <a:t>perfluorooctane</a:t>
            </a:r>
            <a:r>
              <a:rPr lang="en-US" sz="1800" dirty="0">
                <a:effectLst/>
                <a:latin typeface="Arial" panose="020B0604020202020204" pitchFamily="34" charset="0"/>
                <a:cs typeface="Arial" panose="020B0604020202020204" pitchFamily="34" charset="0"/>
              </a:rPr>
              <a:t> sulfonic acid (PFOS) and </a:t>
            </a:r>
            <a:r>
              <a:rPr lang="en-US" sz="1800" dirty="0" err="1">
                <a:effectLst/>
                <a:latin typeface="Arial" panose="020B0604020202020204" pitchFamily="34" charset="0"/>
                <a:cs typeface="Arial" panose="020B0604020202020204" pitchFamily="34" charset="0"/>
              </a:rPr>
              <a:t>perfluorooctanoic</a:t>
            </a:r>
            <a:r>
              <a:rPr lang="en-US" sz="1800" dirty="0">
                <a:effectLst/>
                <a:latin typeface="Arial" panose="020B0604020202020204" pitchFamily="34" charset="0"/>
                <a:cs typeface="Arial" panose="020B0604020202020204" pitchFamily="34" charset="0"/>
              </a:rPr>
              <a:t> acid (PFOA), have been a concern because they do not break down in the environment, can move through soils and contaminate drinking water sources, and they build up (</a:t>
            </a:r>
            <a:r>
              <a:rPr lang="en-US" sz="1800" dirty="0" err="1">
                <a:effectLst/>
                <a:latin typeface="Arial" panose="020B0604020202020204" pitchFamily="34" charset="0"/>
                <a:cs typeface="Arial" panose="020B0604020202020204" pitchFamily="34" charset="0"/>
              </a:rPr>
              <a:t>bioaccumulate</a:t>
            </a:r>
            <a:r>
              <a:rPr lang="en-US" sz="1800" dirty="0">
                <a:effectLst/>
                <a:latin typeface="Arial" panose="020B0604020202020204" pitchFamily="34" charset="0"/>
                <a:cs typeface="Arial" panose="020B0604020202020204" pitchFamily="34" charset="0"/>
              </a:rPr>
              <a:t>) in fish and wildlife. PFAS have been found in rivers and lakes and in many types of animals on land and in the water</a:t>
            </a:r>
            <a:r>
              <a:rPr lang="en-US" sz="1800" dirty="0">
                <a:effectLst/>
              </a:rPr>
              <a:t>.</a:t>
            </a:r>
            <a:endParaRPr lang="en-US" sz="1800" dirty="0"/>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sz="2400" dirty="0">
                <a:latin typeface="Arial" panose="020B0604020202020204" pitchFamily="34" charset="0"/>
                <a:cs typeface="Arial" panose="020B0604020202020204" pitchFamily="34" charset="0"/>
              </a:rPr>
              <a:t>https://www.cdc.gov/biomonitoring/PFAS_FactSheet.html</a:t>
            </a:r>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p:txBody>
      </p:sp>
      <p:sp>
        <p:nvSpPr>
          <p:cNvPr id="4" name="Slide Number Placeholder 3">
            <a:extLst>
              <a:ext uri="{FF2B5EF4-FFF2-40B4-BE49-F238E27FC236}">
                <a16:creationId xmlns:a16="http://schemas.microsoft.com/office/drawing/2014/main" id="{22F2CF23-42D6-4DE5-920E-2D6CE2F1DE49}"/>
              </a:ext>
            </a:extLst>
          </p:cNvPr>
          <p:cNvSpPr>
            <a:spLocks noGrp="1"/>
          </p:cNvSpPr>
          <p:nvPr>
            <p:ph type="sldNum" sz="quarter" idx="12"/>
          </p:nvPr>
        </p:nvSpPr>
        <p:spPr/>
        <p:txBody>
          <a:bodyPr/>
          <a:lstStyle/>
          <a:p>
            <a:pPr>
              <a:defRPr/>
            </a:pPr>
            <a:fld id="{EE1888D7-159C-4242-BD55-12993F465C18}" type="slidenum">
              <a:rPr lang="en-US" altLang="en-US"/>
              <a:pPr>
                <a:defRPr/>
              </a:pPr>
              <a:t>31</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EB4CEF-9C91-4126-BF25-99EC0C981C5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4AE24E7A-FAAB-4343-8347-B4EA3DA3E0CC}" type="slidenum">
              <a:rPr lang="en-US" altLang="en-US" smtClean="0"/>
              <a:pPr eaLnBrk="1" hangingPunct="1">
                <a:defRPr/>
              </a:pPr>
              <a:t>4</a:t>
            </a:fld>
            <a:endParaRPr lang="en-US" altLang="en-US"/>
          </a:p>
        </p:txBody>
      </p:sp>
      <p:sp>
        <p:nvSpPr>
          <p:cNvPr id="199682" name="Rectangle 2">
            <a:extLst>
              <a:ext uri="{FF2B5EF4-FFF2-40B4-BE49-F238E27FC236}">
                <a16:creationId xmlns:a16="http://schemas.microsoft.com/office/drawing/2014/main" id="{742A20CC-D2B3-4CE8-9E17-C470A0D3AC7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Characteristics</a:t>
            </a:r>
            <a:endParaRPr lang="en-US" sz="2400" dirty="0">
              <a:latin typeface="Arial" panose="020B0604020202020204" pitchFamily="34" charset="0"/>
              <a:cs typeface="Arial" panose="020B0604020202020204" pitchFamily="34" charset="0"/>
            </a:endParaRPr>
          </a:p>
        </p:txBody>
      </p:sp>
      <p:sp>
        <p:nvSpPr>
          <p:cNvPr id="199683" name="Rectangle 3">
            <a:extLst>
              <a:ext uri="{FF2B5EF4-FFF2-40B4-BE49-F238E27FC236}">
                <a16:creationId xmlns:a16="http://schemas.microsoft.com/office/drawing/2014/main" id="{0817AB81-7D41-4774-ADAE-D1AD5DD0C02B}"/>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Sludge from primary settling is anaerobic, odorous, easily thickened, and easily dewatered</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Sludge from aerated systems is odor-free, but difficult to dewater</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E822F0E-089D-46DC-B0E9-3F21FF78513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B64AD1B3-1E10-4B9E-85EF-8442452344C3}" type="slidenum">
              <a:rPr lang="en-US" altLang="en-US" smtClean="0"/>
              <a:pPr eaLnBrk="1" hangingPunct="1">
                <a:defRPr/>
              </a:pPr>
              <a:t>5</a:t>
            </a:fld>
            <a:endParaRPr lang="en-US" altLang="en-US"/>
          </a:p>
        </p:txBody>
      </p:sp>
      <p:sp>
        <p:nvSpPr>
          <p:cNvPr id="319490" name="Rectangle 2">
            <a:extLst>
              <a:ext uri="{FF2B5EF4-FFF2-40B4-BE49-F238E27FC236}">
                <a16:creationId xmlns:a16="http://schemas.microsoft.com/office/drawing/2014/main" id="{96FBFB1E-8DC9-4FD4-BFE7-8B2A15ABED5E}"/>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Sludge Pumps</a:t>
            </a:r>
          </a:p>
        </p:txBody>
      </p:sp>
      <p:sp>
        <p:nvSpPr>
          <p:cNvPr id="319491" name="Rectangle 3">
            <a:extLst>
              <a:ext uri="{FF2B5EF4-FFF2-40B4-BE49-F238E27FC236}">
                <a16:creationId xmlns:a16="http://schemas.microsoft.com/office/drawing/2014/main" id="{6A93082D-BD98-4299-BE41-3D0B75193909}"/>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Positive displacement pumps </a:t>
            </a:r>
          </a:p>
          <a:p>
            <a:pPr marL="0" indent="0" eaLnBrk="1" hangingPunct="1">
              <a:buFont typeface="Wingdings" panose="05000000000000000000" pitchFamily="2" charset="2"/>
              <a:buNone/>
              <a:defRPr/>
            </a:pPr>
            <a:endParaRPr lang="en-US"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dirty="0">
                <a:latin typeface="Arial" panose="020B0604020202020204" pitchFamily="34" charset="0"/>
                <a:cs typeface="Arial" panose="020B0604020202020204" pitchFamily="34" charset="0"/>
              </a:rPr>
              <a:t>Can control pumping rate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36DBEED-8171-4C65-AB2D-43A49DF76037}"/>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F87E44AB-C57C-439E-8C6E-6C23F3190493}" type="slidenum">
              <a:rPr lang="en-US" altLang="en-US" smtClean="0"/>
              <a:pPr eaLnBrk="1" hangingPunct="1">
                <a:defRPr/>
              </a:pPr>
              <a:t>6</a:t>
            </a:fld>
            <a:endParaRPr lang="en-US" altLang="en-US"/>
          </a:p>
        </p:txBody>
      </p:sp>
      <p:sp>
        <p:nvSpPr>
          <p:cNvPr id="200706" name="Rectangle 2">
            <a:extLst>
              <a:ext uri="{FF2B5EF4-FFF2-40B4-BE49-F238E27FC236}">
                <a16:creationId xmlns:a16="http://schemas.microsoft.com/office/drawing/2014/main" id="{1C9B103C-EC83-4B46-844B-6474038C539C}"/>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Sludge Treatment</a:t>
            </a:r>
            <a:endParaRPr lang="en-US" sz="2400" dirty="0">
              <a:latin typeface="Arial" panose="020B0604020202020204" pitchFamily="34" charset="0"/>
              <a:cs typeface="Arial" panose="020B0604020202020204" pitchFamily="34" charset="0"/>
            </a:endParaRPr>
          </a:p>
        </p:txBody>
      </p:sp>
      <p:sp>
        <p:nvSpPr>
          <p:cNvPr id="200707" name="Rectangle 3">
            <a:extLst>
              <a:ext uri="{FF2B5EF4-FFF2-40B4-BE49-F238E27FC236}">
                <a16:creationId xmlns:a16="http://schemas.microsoft.com/office/drawing/2014/main" id="{29EB1750-2883-4B13-8944-8C1ED802483D}"/>
              </a:ext>
            </a:extLst>
          </p:cNvPr>
          <p:cNvSpPr>
            <a:spLocks noGrp="1" noChangeArrowheads="1"/>
          </p:cNvSpPr>
          <p:nvPr>
            <p:ph type="body" idx="1"/>
          </p:nvPr>
        </p:nvSpPr>
        <p:spPr/>
        <p:txBody>
          <a:bodyPr/>
          <a:lstStyle/>
          <a:p>
            <a:pPr marL="514350" indent="-514350" eaLnBrk="1" hangingPunct="1">
              <a:buFont typeface="+mj-lt"/>
              <a:buAutoNum type="arabicPeriod"/>
              <a:defRPr/>
            </a:pPr>
            <a:r>
              <a:rPr lang="en-US" sz="2800" dirty="0">
                <a:latin typeface="Arial" panose="020B0604020202020204" pitchFamily="34" charset="0"/>
                <a:cs typeface="Arial" panose="020B0604020202020204" pitchFamily="34" charset="0"/>
              </a:rPr>
              <a:t>Thicken</a:t>
            </a:r>
          </a:p>
          <a:p>
            <a:pPr marL="514350" indent="-514350" eaLnBrk="1" hangingPunct="1">
              <a:buFont typeface="+mj-lt"/>
              <a:buAutoNum type="arabicPeriod"/>
              <a:defRPr/>
            </a:pPr>
            <a:r>
              <a:rPr lang="en-US" sz="2800" dirty="0">
                <a:latin typeface="Arial" panose="020B0604020202020204" pitchFamily="34" charset="0"/>
                <a:cs typeface="Arial" panose="020B0604020202020204" pitchFamily="34" charset="0"/>
              </a:rPr>
              <a:t>Digest </a:t>
            </a:r>
          </a:p>
          <a:p>
            <a:pPr marL="914400" lvl="1" indent="-457200" eaLnBrk="1" hangingPunct="1">
              <a:defRPr/>
            </a:pPr>
            <a:r>
              <a:rPr lang="en-US" sz="2400" dirty="0">
                <a:latin typeface="Arial" panose="020B0604020202020204" pitchFamily="34" charset="0"/>
                <a:cs typeface="Arial" panose="020B0604020202020204" pitchFamily="34" charset="0"/>
              </a:rPr>
              <a:t>Aerobic</a:t>
            </a:r>
          </a:p>
          <a:p>
            <a:pPr marL="914400" lvl="1" indent="-457200" eaLnBrk="1" hangingPunct="1">
              <a:defRPr/>
            </a:pPr>
            <a:r>
              <a:rPr lang="en-US" sz="2400" dirty="0">
                <a:latin typeface="Arial" panose="020B0604020202020204" pitchFamily="34" charset="0"/>
                <a:cs typeface="Arial" panose="020B0604020202020204" pitchFamily="34" charset="0"/>
              </a:rPr>
              <a:t>Anaerobic</a:t>
            </a:r>
          </a:p>
          <a:p>
            <a:pPr marL="514350" indent="-514350" eaLnBrk="1" hangingPunct="1">
              <a:buFont typeface="+mj-lt"/>
              <a:buAutoNum type="arabicPeriod"/>
              <a:defRPr/>
            </a:pPr>
            <a:r>
              <a:rPr lang="en-US" sz="2800" dirty="0">
                <a:latin typeface="Arial" panose="020B0604020202020204" pitchFamily="34" charset="0"/>
                <a:cs typeface="Arial" panose="020B0604020202020204" pitchFamily="34" charset="0"/>
              </a:rPr>
              <a:t>Dewater</a:t>
            </a:r>
          </a:p>
          <a:p>
            <a:pPr marL="514350" indent="-514350" eaLnBrk="1" hangingPunct="1">
              <a:buFont typeface="+mj-lt"/>
              <a:buAutoNum type="arabicPeriod"/>
              <a:defRPr/>
            </a:pPr>
            <a:r>
              <a:rPr lang="en-US" sz="2800" dirty="0">
                <a:latin typeface="Arial" panose="020B0604020202020204" pitchFamily="34" charset="0"/>
                <a:cs typeface="Arial" panose="020B0604020202020204" pitchFamily="34" charset="0"/>
              </a:rPr>
              <a:t>Dispose</a:t>
            </a:r>
          </a:p>
          <a:p>
            <a:pPr eaLnBrk="1" hangingPunct="1">
              <a:buFont typeface="Wingdings" panose="05000000000000000000" pitchFamily="2" charset="2"/>
              <a:buNone/>
              <a:defRPr/>
            </a:pPr>
            <a:endParaRPr lang="en-US" sz="2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9556C52-3849-4766-97F0-84324F2D181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72D523D2-2AE4-4EAD-93AE-655F601FCADF}" type="slidenum">
              <a:rPr lang="en-US" altLang="en-US" smtClean="0"/>
              <a:pPr eaLnBrk="1" hangingPunct="1">
                <a:defRPr/>
              </a:pPr>
              <a:t>7</a:t>
            </a:fld>
            <a:endParaRPr lang="en-US" altLang="en-US"/>
          </a:p>
        </p:txBody>
      </p:sp>
      <p:sp>
        <p:nvSpPr>
          <p:cNvPr id="329730" name="Rectangle 2">
            <a:extLst>
              <a:ext uri="{FF2B5EF4-FFF2-40B4-BE49-F238E27FC236}">
                <a16:creationId xmlns:a16="http://schemas.microsoft.com/office/drawing/2014/main" id="{CFCFBFD8-5897-467B-9056-90DD04660E8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Thicken</a:t>
            </a:r>
          </a:p>
        </p:txBody>
      </p:sp>
      <p:sp>
        <p:nvSpPr>
          <p:cNvPr id="329731" name="Rectangle 3">
            <a:extLst>
              <a:ext uri="{FF2B5EF4-FFF2-40B4-BE49-F238E27FC236}">
                <a16:creationId xmlns:a16="http://schemas.microsoft.com/office/drawing/2014/main" id="{84D79C2E-66F6-429B-B181-3552D62A60AA}"/>
              </a:ext>
            </a:extLst>
          </p:cNvPr>
          <p:cNvSpPr>
            <a:spLocks noGrp="1" noChangeArrowheads="1"/>
          </p:cNvSpPr>
          <p:nvPr>
            <p:ph type="body" idx="1"/>
          </p:nvPr>
        </p:nvSpPr>
        <p:spPr/>
        <p:txBody>
          <a:bodyPr/>
          <a:lstStyle/>
          <a:p>
            <a:pPr eaLnBrk="1" hangingPunct="1">
              <a:defRPr/>
            </a:pPr>
            <a:r>
              <a:rPr lang="en-US" dirty="0">
                <a:latin typeface="Arial" panose="020B0604020202020204" pitchFamily="34" charset="0"/>
                <a:cs typeface="Arial" panose="020B0604020202020204" pitchFamily="34" charset="0"/>
              </a:rPr>
              <a:t>Gravity Settling</a:t>
            </a:r>
          </a:p>
          <a:p>
            <a:pPr eaLnBrk="1" hangingPunct="1">
              <a:defRPr/>
            </a:pPr>
            <a:r>
              <a:rPr lang="en-US" dirty="0">
                <a:latin typeface="Arial" panose="020B0604020202020204" pitchFamily="34" charset="0"/>
                <a:cs typeface="Arial" panose="020B0604020202020204" pitchFamily="34" charset="0"/>
              </a:rPr>
              <a:t>Dissolved air flotation (DAF)</a:t>
            </a:r>
          </a:p>
          <a:p>
            <a:pPr eaLnBrk="1" hangingPunct="1">
              <a:defRPr/>
            </a:pPr>
            <a:r>
              <a:rPr lang="en-US" dirty="0">
                <a:latin typeface="Arial" panose="020B0604020202020204" pitchFamily="34" charset="0"/>
                <a:cs typeface="Arial" panose="020B0604020202020204" pitchFamily="34" charset="0"/>
              </a:rPr>
              <a:t>Gravity Belt</a:t>
            </a:r>
          </a:p>
          <a:p>
            <a:pPr eaLnBrk="1" hangingPunct="1">
              <a:defRPr/>
            </a:pPr>
            <a:r>
              <a:rPr lang="en-US" dirty="0">
                <a:latin typeface="Arial" panose="020B0604020202020204" pitchFamily="34" charset="0"/>
                <a:cs typeface="Arial" panose="020B0604020202020204" pitchFamily="34" charset="0"/>
              </a:rPr>
              <a:t>Centrifuge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9D34DAC-81AD-4DB0-9001-2824C640E01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8981AA74-E9D1-4CF4-94CA-0675FCAD795D}" type="slidenum">
              <a:rPr lang="en-US" altLang="en-US" smtClean="0"/>
              <a:pPr eaLnBrk="1" hangingPunct="1">
                <a:defRPr/>
              </a:pPr>
              <a:t>8</a:t>
            </a:fld>
            <a:endParaRPr lang="en-US" altLang="en-US"/>
          </a:p>
        </p:txBody>
      </p:sp>
      <p:sp>
        <p:nvSpPr>
          <p:cNvPr id="320514" name="Rectangle 2">
            <a:extLst>
              <a:ext uri="{FF2B5EF4-FFF2-40B4-BE49-F238E27FC236}">
                <a16:creationId xmlns:a16="http://schemas.microsoft.com/office/drawing/2014/main" id="{9F9410E7-B854-4EA9-BB34-09D84AB0B4F0}"/>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Gravity Thickening</a:t>
            </a:r>
            <a:endParaRPr lang="en-US" sz="2400" dirty="0">
              <a:latin typeface="Arial" panose="020B0604020202020204" pitchFamily="34" charset="0"/>
              <a:cs typeface="Arial" panose="020B0604020202020204" pitchFamily="34" charset="0"/>
            </a:endParaRPr>
          </a:p>
        </p:txBody>
      </p:sp>
      <p:sp>
        <p:nvSpPr>
          <p:cNvPr id="320515" name="Rectangle 3">
            <a:extLst>
              <a:ext uri="{FF2B5EF4-FFF2-40B4-BE49-F238E27FC236}">
                <a16:creationId xmlns:a16="http://schemas.microsoft.com/office/drawing/2014/main" id="{50330B4F-3D7F-469A-8749-73A39E440725}"/>
              </a:ext>
            </a:extLst>
          </p:cNvPr>
          <p:cNvSpPr>
            <a:spLocks noGrp="1" noChangeArrowheads="1"/>
          </p:cNvSpPr>
          <p:nvPr>
            <p:ph type="body" idx="1"/>
          </p:nvPr>
        </p:nvSpPr>
        <p:spPr/>
        <p:txBody>
          <a:bodyPr/>
          <a:lstStyle/>
          <a:p>
            <a:pPr eaLnBrk="1" hangingPunct="1">
              <a:lnSpc>
                <a:spcPct val="80000"/>
              </a:lnSpc>
              <a:defRPr/>
            </a:pPr>
            <a:r>
              <a:rPr lang="en-US" sz="2800" dirty="0">
                <a:latin typeface="Arial" panose="020B0604020202020204" pitchFamily="34" charset="0"/>
                <a:cs typeface="Arial" panose="020B0604020202020204" pitchFamily="34" charset="0"/>
              </a:rPr>
              <a:t>Circular settling tanks</a:t>
            </a:r>
          </a:p>
          <a:p>
            <a:pPr eaLnBrk="1" hangingPunct="1">
              <a:lnSpc>
                <a:spcPct val="80000"/>
              </a:lnSpc>
              <a:defRPr/>
            </a:pPr>
            <a:r>
              <a:rPr lang="en-US" sz="2800" dirty="0">
                <a:latin typeface="Arial" panose="020B0604020202020204" pitchFamily="34" charset="0"/>
                <a:cs typeface="Arial" panose="020B0604020202020204" pitchFamily="34" charset="0"/>
              </a:rPr>
              <a:t>Overflow returned to head of plant</a:t>
            </a:r>
          </a:p>
          <a:p>
            <a:pPr eaLnBrk="1" hangingPunct="1">
              <a:lnSpc>
                <a:spcPct val="80000"/>
              </a:lnSpc>
              <a:defRPr/>
            </a:pPr>
            <a:r>
              <a:rPr lang="en-US" sz="2800" dirty="0">
                <a:latin typeface="Arial" panose="020B0604020202020204" pitchFamily="34" charset="0"/>
                <a:cs typeface="Arial" panose="020B0604020202020204" pitchFamily="34" charset="0"/>
              </a:rPr>
              <a:t>Sludge removed from the bottom</a:t>
            </a:r>
          </a:p>
          <a:p>
            <a:pPr eaLnBrk="1" hangingPunct="1">
              <a:lnSpc>
                <a:spcPct val="80000"/>
              </a:lnSpc>
              <a:defRPr/>
            </a:pPr>
            <a:r>
              <a:rPr lang="en-US" sz="2800" dirty="0">
                <a:latin typeface="Arial" panose="020B0604020202020204" pitchFamily="34" charset="0"/>
                <a:cs typeface="Arial" panose="020B0604020202020204" pitchFamily="34" charset="0"/>
              </a:rPr>
              <a:t>Normal unit load: 6-12# of solids per ft</a:t>
            </a:r>
            <a:r>
              <a:rPr lang="en-US" sz="2800" baseline="30000" dirty="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per day</a:t>
            </a:r>
          </a:p>
          <a:p>
            <a:pPr eaLnBrk="1" hangingPunct="1">
              <a:lnSpc>
                <a:spcPct val="80000"/>
              </a:lnSpc>
              <a:defRPr/>
            </a:pPr>
            <a:r>
              <a:rPr lang="en-US" sz="2800" dirty="0">
                <a:latin typeface="Arial" panose="020B0604020202020204" pitchFamily="34" charset="0"/>
                <a:cs typeface="Arial" panose="020B0604020202020204" pitchFamily="34" charset="0"/>
              </a:rPr>
              <a:t>Treated wastewater (ferric chloride) is sometimes added to</a:t>
            </a:r>
          </a:p>
          <a:p>
            <a:pPr lvl="1" eaLnBrk="1" hangingPunct="1">
              <a:lnSpc>
                <a:spcPct val="80000"/>
              </a:lnSpc>
              <a:defRPr/>
            </a:pPr>
            <a:r>
              <a:rPr lang="en-US" sz="2400" dirty="0">
                <a:latin typeface="Arial" panose="020B0604020202020204" pitchFamily="34" charset="0"/>
                <a:cs typeface="Arial" panose="020B0604020202020204" pitchFamily="34" charset="0"/>
              </a:rPr>
              <a:t>Reduce Odor</a:t>
            </a:r>
          </a:p>
          <a:p>
            <a:pPr lvl="1" eaLnBrk="1" hangingPunct="1">
              <a:lnSpc>
                <a:spcPct val="80000"/>
              </a:lnSpc>
              <a:defRPr/>
            </a:pPr>
            <a:r>
              <a:rPr lang="en-US" sz="2400" dirty="0">
                <a:latin typeface="Arial" panose="020B0604020202020204" pitchFamily="34" charset="0"/>
                <a:cs typeface="Arial" panose="020B0604020202020204" pitchFamily="34" charset="0"/>
              </a:rPr>
              <a:t>Wash out fine SS</a:t>
            </a:r>
          </a:p>
          <a:p>
            <a:pPr marL="457200" lvl="1" indent="0" eaLnBrk="1" hangingPunct="1">
              <a:lnSpc>
                <a:spcPct val="80000"/>
              </a:lnSpc>
              <a:buFontTx/>
              <a:buNone/>
              <a:defRPr/>
            </a:pPr>
            <a:endParaRPr lang="en-US" sz="2400" dirty="0">
              <a:latin typeface="Arial" panose="020B0604020202020204" pitchFamily="34" charset="0"/>
              <a:cs typeface="Arial" panose="020B0604020202020204" pitchFamily="34" charset="0"/>
            </a:endParaRPr>
          </a:p>
          <a:p>
            <a:pPr eaLnBrk="1" hangingPunct="1">
              <a:lnSpc>
                <a:spcPct val="80000"/>
              </a:lnSpc>
              <a:defRPr/>
            </a:pPr>
            <a:r>
              <a:rPr lang="en-US" sz="2800" dirty="0">
                <a:latin typeface="Arial" panose="020B0604020202020204" pitchFamily="34" charset="0"/>
                <a:cs typeface="Arial" panose="020B0604020202020204" pitchFamily="34" charset="0"/>
              </a:rPr>
              <a:t>Typically 80-95% of solids are captured</a:t>
            </a:r>
          </a:p>
          <a:p>
            <a:pPr eaLnBrk="1" hangingPunct="1">
              <a:lnSpc>
                <a:spcPct val="80000"/>
              </a:lnSpc>
              <a:defRPr/>
            </a:pPr>
            <a:endParaRPr lang="en-US" sz="28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94D1-0BEF-46D8-9ACC-369CB8EBB900}"/>
              </a:ext>
            </a:extLst>
          </p:cNvPr>
          <p:cNvSpPr>
            <a:spLocks noGrp="1"/>
          </p:cNvSpPr>
          <p:nvPr>
            <p:ph type="title"/>
          </p:nvPr>
        </p:nvSpPr>
        <p:spPr>
          <a:xfrm>
            <a:off x="381000" y="304800"/>
            <a:ext cx="8229600" cy="1219200"/>
          </a:xfrm>
        </p:spPr>
        <p:txBody>
          <a:bodyPr/>
          <a:lstStyle/>
          <a:p>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Sludge Thickener</a:t>
            </a:r>
            <a:r>
              <a:rPr lang="en-US" altLang="en-US" sz="2000" dirty="0">
                <a:latin typeface="Arial" panose="020B0604020202020204" pitchFamily="34" charset="0"/>
                <a:cs typeface="Arial" panose="020B0604020202020204" pitchFamily="34" charset="0"/>
              </a:rPr>
              <a:t> </a:t>
            </a:r>
            <a:br>
              <a:rPr lang="en-US" altLang="en-US" sz="2000" dirty="0">
                <a:latin typeface="Arial" panose="020B0604020202020204" pitchFamily="34" charset="0"/>
                <a:cs typeface="Arial" panose="020B0604020202020204" pitchFamily="34" charset="0"/>
              </a:rPr>
            </a:br>
            <a:endParaRPr lang="en-US" dirty="0"/>
          </a:p>
        </p:txBody>
      </p:sp>
      <p:pic>
        <p:nvPicPr>
          <p:cNvPr id="5" name="Content Placeholder 4" descr="image of sludge thickener">
            <a:extLst>
              <a:ext uri="{FF2B5EF4-FFF2-40B4-BE49-F238E27FC236}">
                <a16:creationId xmlns:a16="http://schemas.microsoft.com/office/drawing/2014/main" id="{9F8E32EF-4D52-405D-B627-8EA236CC4768}"/>
              </a:ext>
            </a:extLst>
          </p:cNvPr>
          <p:cNvPicPr>
            <a:picLocks noGrp="1" noChangeAspect="1"/>
          </p:cNvPicPr>
          <p:nvPr>
            <p:ph idx="1"/>
          </p:nvPr>
        </p:nvPicPr>
        <p:blipFill>
          <a:blip r:embed="rId2"/>
          <a:stretch>
            <a:fillRect/>
          </a:stretch>
        </p:blipFill>
        <p:spPr>
          <a:xfrm>
            <a:off x="685800" y="2133600"/>
            <a:ext cx="5114987" cy="3200677"/>
          </a:xfrm>
          <a:prstGeom prst="rect">
            <a:avLst/>
          </a:prstGeom>
        </p:spPr>
      </p:pic>
      <p:sp>
        <p:nvSpPr>
          <p:cNvPr id="4" name="Slide Number Placeholder 3">
            <a:extLst>
              <a:ext uri="{FF2B5EF4-FFF2-40B4-BE49-F238E27FC236}">
                <a16:creationId xmlns:a16="http://schemas.microsoft.com/office/drawing/2014/main" id="{62FBD893-1F25-463F-938E-7408352197E2}"/>
              </a:ext>
            </a:extLst>
          </p:cNvPr>
          <p:cNvSpPr>
            <a:spLocks noGrp="1"/>
          </p:cNvSpPr>
          <p:nvPr>
            <p:ph type="sldNum" sz="quarter" idx="12"/>
          </p:nvPr>
        </p:nvSpPr>
        <p:spPr/>
        <p:txBody>
          <a:bodyPr/>
          <a:lstStyle/>
          <a:p>
            <a:pPr>
              <a:defRPr/>
            </a:pPr>
            <a:fld id="{88E89C96-5C55-4214-BAD0-FECC86DE204D}" type="slidenum">
              <a:rPr lang="en-US" altLang="en-US" smtClean="0"/>
              <a:pPr>
                <a:defRPr/>
              </a:pPr>
              <a:t>9</a:t>
            </a:fld>
            <a:endParaRPr lang="en-US" altLang="en-US"/>
          </a:p>
        </p:txBody>
      </p:sp>
      <p:sp>
        <p:nvSpPr>
          <p:cNvPr id="7" name="Rectangle 6">
            <a:extLst>
              <a:ext uri="{FF2B5EF4-FFF2-40B4-BE49-F238E27FC236}">
                <a16:creationId xmlns:a16="http://schemas.microsoft.com/office/drawing/2014/main" id="{1744E619-9D7B-41E7-BD80-4E7CFD97D2F4}"/>
              </a:ext>
            </a:extLst>
          </p:cNvPr>
          <p:cNvSpPr/>
          <p:nvPr/>
        </p:nvSpPr>
        <p:spPr>
          <a:xfrm>
            <a:off x="6096000" y="1398687"/>
            <a:ext cx="1981200" cy="5078313"/>
          </a:xfrm>
          <a:prstGeom prst="rect">
            <a:avLst/>
          </a:prstGeom>
        </p:spPr>
        <p:txBody>
          <a:bodyPr wrap="square">
            <a:spAutoFit/>
          </a:bodyPr>
          <a:lstStyle/>
          <a:p>
            <a:pPr lvl="0">
              <a:spcBef>
                <a:spcPct val="50000"/>
              </a:spcBef>
            </a:pPr>
            <a:r>
              <a:rPr lang="en-US" altLang="en-US" b="1" dirty="0">
                <a:solidFill>
                  <a:srgbClr val="000000"/>
                </a:solidFill>
                <a:latin typeface="Arial" panose="020B0604020202020204" pitchFamily="34" charset="0"/>
                <a:cs typeface="Arial" panose="020B0604020202020204" pitchFamily="34" charset="0"/>
              </a:rPr>
              <a:t>The Sludge Thickener is another settling tank which further separates solids from the liquid. The sludge from the bottom of the thickener is sent to the Primary Digester. The overflow of water from the thickener is sent back to the Clarifiers.</a:t>
            </a:r>
          </a:p>
        </p:txBody>
      </p:sp>
    </p:spTree>
    <p:extLst>
      <p:ext uri="{BB962C8B-B14F-4D97-AF65-F5344CB8AC3E}">
        <p14:creationId xmlns:p14="http://schemas.microsoft.com/office/powerpoint/2010/main" val="1560176392"/>
      </p:ext>
    </p:extLst>
  </p:cSld>
  <p:clrMapOvr>
    <a:masterClrMapping/>
  </p:clrMapOvr>
</p:sld>
</file>

<file path=ppt/theme/theme1.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1914</TotalTime>
  <Words>1714</Words>
  <Application>Microsoft Office PowerPoint</Application>
  <PresentationFormat>On-screen Show (4:3)</PresentationFormat>
  <Paragraphs>208</Paragraphs>
  <Slides>31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Tahoma</vt:lpstr>
      <vt:lpstr>Wingdings</vt:lpstr>
      <vt:lpstr>Slit</vt:lpstr>
      <vt:lpstr>CTC 450  Review</vt:lpstr>
      <vt:lpstr>Objectives</vt:lpstr>
      <vt:lpstr>Sludge Characteristics</vt:lpstr>
      <vt:lpstr>Characteristics</vt:lpstr>
      <vt:lpstr>Sludge Pumps</vt:lpstr>
      <vt:lpstr>Sludge Treatment</vt:lpstr>
      <vt:lpstr>Thicken</vt:lpstr>
      <vt:lpstr>Gravity Thickening</vt:lpstr>
      <vt:lpstr> Sludge Thickener  </vt:lpstr>
      <vt:lpstr>Disadvange of Gravity Thickening</vt:lpstr>
      <vt:lpstr>Dissolved Air Flotation</vt:lpstr>
      <vt:lpstr>Dissolved Air Flotation http://www.biomassimpianti.it/images/impianti-dis/daf-proc.gif</vt:lpstr>
      <vt:lpstr>Gravity Belt Thickeners</vt:lpstr>
      <vt:lpstr>Gravity Belt Thickening</vt:lpstr>
      <vt:lpstr>Centrifuge</vt:lpstr>
      <vt:lpstr>Centrifuge Thickening www.sgconsulting.co.za/. ../Decanters.htm </vt:lpstr>
      <vt:lpstr>2. Sludge Digestion</vt:lpstr>
      <vt:lpstr>Aerobic</vt:lpstr>
      <vt:lpstr>Anaerobic</vt:lpstr>
      <vt:lpstr>3. Dewatering</vt:lpstr>
      <vt:lpstr>Pressure Filtration</vt:lpstr>
      <vt:lpstr>Belt Press   https://www.tpomag.com/online_exclusives/2024/04/odor-control-featured-on-new-belt-press_sc_000dj </vt:lpstr>
      <vt:lpstr>Plate and Frame Press www.asmfab.com </vt:lpstr>
      <vt:lpstr>Filter Press </vt:lpstr>
      <vt:lpstr>Biosolids To Landfill</vt:lpstr>
      <vt:lpstr>Composting Sludge</vt:lpstr>
      <vt:lpstr>Sludge Odor Control</vt:lpstr>
      <vt:lpstr>4. Sludge disposal</vt:lpstr>
      <vt:lpstr>Incinerator-Fluidized Bed</vt:lpstr>
      <vt:lpstr>Regulatory Requirements</vt:lpstr>
      <vt:lpstr>PFAS?</vt:lpstr>
    </vt:vector>
  </TitlesOfParts>
  <Company>SUNY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Interchanges</dc:title>
  <dc:creator>Jayne Baran</dc:creator>
  <cp:lastModifiedBy>Jayne Baran</cp:lastModifiedBy>
  <cp:revision>129</cp:revision>
  <dcterms:created xsi:type="dcterms:W3CDTF">2002-10-04T19:39:32Z</dcterms:created>
  <dcterms:modified xsi:type="dcterms:W3CDTF">2025-11-06T14:27:24Z</dcterms:modified>
</cp:coreProperties>
</file>