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4"/>
  </p:notesMasterIdLst>
  <p:sldIdLst>
    <p:sldId id="256" r:id="rId2"/>
    <p:sldId id="330" r:id="rId3"/>
    <p:sldId id="285" r:id="rId4"/>
    <p:sldId id="317" r:id="rId5"/>
    <p:sldId id="341" r:id="rId6"/>
    <p:sldId id="342" r:id="rId7"/>
    <p:sldId id="313" r:id="rId8"/>
    <p:sldId id="318" r:id="rId9"/>
    <p:sldId id="314" r:id="rId10"/>
    <p:sldId id="276" r:id="rId11"/>
    <p:sldId id="315" r:id="rId12"/>
    <p:sldId id="316" r:id="rId13"/>
    <p:sldId id="319" r:id="rId14"/>
    <p:sldId id="320" r:id="rId15"/>
    <p:sldId id="328" r:id="rId16"/>
    <p:sldId id="329" r:id="rId17"/>
    <p:sldId id="321" r:id="rId18"/>
    <p:sldId id="333" r:id="rId19"/>
    <p:sldId id="322" r:id="rId20"/>
    <p:sldId id="323" r:id="rId21"/>
    <p:sldId id="332" r:id="rId22"/>
    <p:sldId id="325" r:id="rId23"/>
    <p:sldId id="324" r:id="rId24"/>
    <p:sldId id="326" r:id="rId25"/>
    <p:sldId id="327" r:id="rId26"/>
    <p:sldId id="339" r:id="rId27"/>
    <p:sldId id="331" r:id="rId28"/>
    <p:sldId id="334" r:id="rId29"/>
    <p:sldId id="335" r:id="rId30"/>
    <p:sldId id="336" r:id="rId31"/>
    <p:sldId id="337" r:id="rId32"/>
    <p:sldId id="340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576" autoAdjust="0"/>
  </p:normalViewPr>
  <p:slideViewPr>
    <p:cSldViewPr>
      <p:cViewPr varScale="1">
        <p:scale>
          <a:sx n="118" d="100"/>
          <a:sy n="118" d="100"/>
        </p:scale>
        <p:origin x="9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C57B9888-9613-4B59-BDCD-238C7CE9831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E713169D-8300-47D5-BF8B-0826FAEEF57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97CA5AD-7EEC-408A-97E8-68F39EB7A8F1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8D226D86-0E39-4F14-826A-3C02A5473B1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6022" name="Rectangle 6">
            <a:extLst>
              <a:ext uri="{FF2B5EF4-FFF2-40B4-BE49-F238E27FC236}">
                <a16:creationId xmlns:a16="http://schemas.microsoft.com/office/drawing/2014/main" id="{270DC7AE-5935-43BC-A6B4-A09970D9F4C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>
            <a:extLst>
              <a:ext uri="{FF2B5EF4-FFF2-40B4-BE49-F238E27FC236}">
                <a16:creationId xmlns:a16="http://schemas.microsoft.com/office/drawing/2014/main" id="{CE9AF511-4C6D-42FF-A718-21A535670A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4BB8FFE-103B-4E01-93A6-F54FCE3812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232275E3-279E-4999-8470-62BC4781FA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1DE561F-87DB-444E-A86D-69C06CCBF385}" type="slidenum">
              <a:rPr lang="en-US" altLang="en-US" smtClean="0">
                <a:latin typeface="Arial" panose="020B0604020202020204" pitchFamily="34" charset="0"/>
              </a:rPr>
              <a:pPr/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3D35B12C-D279-4990-854A-2432311074A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3D75C51E-D418-41FC-A23D-C0A5DFEDC2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76376AAC-13E3-41EB-AE6E-F13D0AB912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AC9D660-1258-443E-AF2B-41D02EFFFBC2}" type="slidenum">
              <a:rPr lang="en-US" altLang="en-US" smtClean="0">
                <a:latin typeface="Arial" panose="020B0604020202020204" pitchFamily="34" charset="0"/>
              </a:rPr>
              <a:pPr/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ADFDDF4F-9ABE-4C2C-95E2-7104B3A1CDA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25ECF9A-DD6C-4B41-B3EA-374CD7BBC4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EC3A7456-D021-46E3-A1F7-40B40F153B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66EE0B6-5878-4F87-9875-8D0C2688E7C4}" type="slidenum">
              <a:rPr lang="en-US" altLang="en-US" smtClean="0">
                <a:latin typeface="Arial" panose="020B0604020202020204" pitchFamily="34" charset="0"/>
              </a:rPr>
              <a:pPr/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06F26B66-3A8C-4325-A3DB-3459AB80818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EC17E8D5-C406-4A50-85DE-EC01E75DE9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E2D096C8-EBCF-4374-BDDA-8CF757560E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A665679-2313-436A-9CBD-037857630395}" type="slidenum">
              <a:rPr lang="en-US" altLang="en-US" smtClean="0">
                <a:latin typeface="Arial" panose="020B0604020202020204" pitchFamily="34" charset="0"/>
              </a:rPr>
              <a:pPr/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6D40E0B6-7DC4-4570-BE8A-5A05131B191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EB8753F9-D133-4EED-A247-00D5D75969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F86DF70C-AFC0-4B68-8E54-9F315C716B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2544326-D1A4-4B76-81C4-239B6117BD10}" type="slidenum">
              <a:rPr lang="en-US" altLang="en-US" smtClean="0">
                <a:latin typeface="Arial" panose="020B0604020202020204" pitchFamily="34" charset="0"/>
              </a:rPr>
              <a:pPr/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820EE344-8F68-469A-ACF2-D15905B9808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F4EB9686-E5E9-47D0-981D-85B79DD7D7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67C2B631-0610-4444-A91D-EF296B427D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7896337-0F09-47E8-868D-8D7400A95AD4}" type="slidenum">
              <a:rPr lang="en-US" altLang="en-US" smtClean="0">
                <a:latin typeface="Arial" panose="020B0604020202020204" pitchFamily="34" charset="0"/>
              </a:rPr>
              <a:pPr/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A413AC29-01A6-4533-A0AE-B30190D70A4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DCCA7BCA-63B1-4598-B326-3816763AE1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DFCBBCA9-F064-4A33-A50D-36A30FD857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6F6926A-05A7-4BE1-A21B-4A49E48857D0}" type="slidenum">
              <a:rPr lang="en-US" altLang="en-US" smtClean="0">
                <a:latin typeface="Arial" panose="020B0604020202020204" pitchFamily="34" charset="0"/>
              </a:rPr>
              <a:pPr/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CC23010E-CD19-4499-9BB7-5820CE38289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205037A3-D5A6-49EF-AF2A-D1BD662646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59DC32A2-81A9-476A-85CE-9BB1E96724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A527975-2FD7-492A-B567-758BD0E538A6}" type="slidenum">
              <a:rPr lang="en-US" altLang="en-US" smtClean="0">
                <a:latin typeface="Arial" panose="020B0604020202020204" pitchFamily="34" charset="0"/>
              </a:rPr>
              <a:pPr/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A8F44BF9-8B0E-4632-BDB6-55360804FBA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5D04C37F-E24A-4809-AB90-ADF13A2EFC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8197A520-76DD-4B6E-BD9D-C89D959A90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23AC787-5076-4581-852B-6DD8B4813A81}" type="slidenum">
              <a:rPr lang="en-US" altLang="en-US" smtClean="0">
                <a:latin typeface="Arial" panose="020B0604020202020204" pitchFamily="34" charset="0"/>
              </a:rPr>
              <a:pPr/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588468FA-08F4-4878-AD37-D0D569D3A93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8782E718-3654-4510-A71D-3AC89F3FD5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A71CFC17-B70B-4D0D-BB58-B180324178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C4FEA8F-C559-4557-9EF8-D47BE41BAA71}" type="slidenum">
              <a:rPr lang="en-US" altLang="en-US" smtClean="0">
                <a:latin typeface="Arial" panose="020B0604020202020204" pitchFamily="34" charset="0"/>
              </a:rPr>
              <a:pPr/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5BEF718C-76A2-44F0-B111-3B263C83146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6C701405-A9A1-49E0-B0FE-DEEFC09039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A75C9E9D-1B8D-4BFC-8189-7F58CB7E4D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BC141A9-D5EB-4075-879B-64AB2D3E3EE6}" type="slidenum">
              <a:rPr lang="en-US" altLang="en-US" smtClean="0">
                <a:latin typeface="Arial" panose="020B0604020202020204" pitchFamily="34" charset="0"/>
              </a:rPr>
              <a:pPr/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33AFC78E-A2D9-4A83-A802-6937C071AC9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CFDA2A2B-6DF7-469A-91C3-02E5069748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5366AE51-7270-4AD8-9EC7-1F694264C8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8ACBEEC-3BAA-44CB-ABC3-137653721848}" type="slidenum">
              <a:rPr lang="en-US" altLang="en-US" smtClean="0">
                <a:latin typeface="Arial" panose="020B0604020202020204" pitchFamily="34" charset="0"/>
              </a:rPr>
              <a:pPr/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3646D3E3-7B11-4BF2-AF6A-C71FB07B7CB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A80F556E-F1E7-458F-9A4B-7545F58BCD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A3997926-7209-4786-A1F4-0C11F07C1C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BEA8E94-59D6-4195-98A9-A69A313CFF87}" type="slidenum">
              <a:rPr lang="en-US" altLang="en-US" smtClean="0">
                <a:latin typeface="Arial" panose="020B0604020202020204" pitchFamily="34" charset="0"/>
              </a:rPr>
              <a:pPr/>
              <a:t>22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68B29638-1D9C-4D39-86A7-8D8BFD52912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B2A5EB90-1F81-42DA-AECA-E6D691FBFD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F9CAD341-A7F0-467E-8E98-06BBCB1A8B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F38AD1F-542B-4905-8D8D-045855F62765}" type="slidenum">
              <a:rPr lang="en-US" altLang="en-US" smtClean="0">
                <a:latin typeface="Arial" panose="020B0604020202020204" pitchFamily="34" charset="0"/>
              </a:rPr>
              <a:pPr/>
              <a:t>23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40B6510A-2AE4-4012-9DF3-35A16CE258C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E0D82CAC-15AB-4A28-9197-9FD3728C73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1C989E9F-916B-4524-9671-F6D67551F9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5BB3C12-4A70-421C-9CC5-E26267E0354E}" type="slidenum">
              <a:rPr lang="en-US" altLang="en-US" smtClean="0">
                <a:latin typeface="Arial" panose="020B0604020202020204" pitchFamily="34" charset="0"/>
              </a:rPr>
              <a:pPr/>
              <a:t>24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B640CD58-9770-4475-B500-817417A43F7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930EF98B-7568-4746-BF5A-F0FC9ACC21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4922F919-8B0A-4AD0-8FCD-712BFBBE3B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79C65C2-48CC-45C4-82EB-DA0ADFEB6B34}" type="slidenum">
              <a:rPr lang="en-US" altLang="en-US" smtClean="0">
                <a:latin typeface="Arial" panose="020B0604020202020204" pitchFamily="34" charset="0"/>
              </a:rPr>
              <a:pPr/>
              <a:t>25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761130BE-C923-4221-BB0C-00E774C464C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878D32DF-4E9A-48F2-8CDB-5A187DFAAD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3F81E833-60EF-4FED-AAF4-0B93379C25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D5909FC-D856-4781-8426-52AFBE3AF0C3}" type="slidenum">
              <a:rPr lang="en-US" altLang="en-US" smtClean="0">
                <a:latin typeface="Arial" panose="020B0604020202020204" pitchFamily="34" charset="0"/>
              </a:rPr>
              <a:pPr/>
              <a:t>26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98ED7FE5-97F0-4AD6-A7A3-932DD9A7566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5B46AEAE-0CCD-477F-9F38-0B5496D34F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3141A428-D5FE-460D-9596-A4DAF8CB67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1F63394-38F6-42B0-AC31-891545750A8C}" type="slidenum">
              <a:rPr lang="en-US" altLang="en-US" smtClean="0">
                <a:latin typeface="Arial" panose="020B0604020202020204" pitchFamily="34" charset="0"/>
              </a:rPr>
              <a:pPr/>
              <a:t>27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EA86FC74-49C1-4C29-8A8C-5CAC1ABB289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F6BEB99A-7E28-4009-AA02-187A8F7268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287CEBD4-87A9-4B0C-90C3-6575C9E953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6BA3230-2F62-489B-8A9B-993101E61ED4}" type="slidenum">
              <a:rPr lang="en-US" altLang="en-US" smtClean="0">
                <a:latin typeface="Arial" panose="020B0604020202020204" pitchFamily="34" charset="0"/>
              </a:rPr>
              <a:pPr/>
              <a:t>28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DB8EB738-E279-4359-B894-8CC80C5AF2A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13FF1FE2-AB01-4F0A-910A-4290037A70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E4678800-12AC-41F3-A5CE-420E4BD863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9623DA5-E437-4CD8-BA6A-30EC57575FDA}" type="slidenum">
              <a:rPr lang="en-US" altLang="en-US" smtClean="0">
                <a:latin typeface="Arial" panose="020B0604020202020204" pitchFamily="34" charset="0"/>
              </a:rPr>
              <a:pPr/>
              <a:t>29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502703B0-D551-436D-AA17-D9BFE86A34A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FA6D6EC1-1AED-457E-BF68-1538BD29A0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CE7C8B39-90D1-443E-9025-9E292E12E0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FAF9239-E849-44E4-9174-0FF6ADB9DDE3}" type="slidenum">
              <a:rPr lang="en-US" altLang="en-US" smtClean="0">
                <a:latin typeface="Arial" panose="020B0604020202020204" pitchFamily="34" charset="0"/>
              </a:rPr>
              <a:pPr/>
              <a:t>30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E96C5A26-1D7E-4795-B1A2-D859AE5635E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6CBBD972-F843-4BA4-BD04-B9ADC18794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AED66BE5-53A7-4B2F-B3DF-5DFD23A2A8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366BE5D-80FF-4253-BCB2-7EE6EA834ADA}" type="slidenum">
              <a:rPr lang="en-US" altLang="en-US" smtClean="0">
                <a:latin typeface="Arial" panose="020B0604020202020204" pitchFamily="34" charset="0"/>
              </a:rPr>
              <a:pPr/>
              <a:t>31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F6CE1578-7D3C-4933-AA3B-3A6135D2D3F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C3966811-C612-4BA0-A488-FE64DFB9EE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85198988-7B40-4BC7-B4E6-C14C68EE93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2B779E5-1BA5-4926-9EAC-7A8960081FD1}" type="slidenum">
              <a:rPr lang="en-US" altLang="en-US" smtClean="0">
                <a:latin typeface="Arial" panose="020B0604020202020204" pitchFamily="34" charset="0"/>
              </a:rPr>
              <a:pPr/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08DE90F0-933C-49BA-B7DC-3E4675616C5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FAC55115-E41D-489A-AF35-2E463D097A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8AE281A-5D78-4FA3-97C7-A6B69DA191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3176205-6ECB-458E-9082-C8140F8A1459}" type="slidenum">
              <a:rPr lang="en-US" altLang="en-US" smtClean="0">
                <a:latin typeface="Arial" panose="020B0604020202020204" pitchFamily="34" charset="0"/>
              </a:rPr>
              <a:pPr/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E9FFD32E-5F6C-4D5B-A964-C69ABDF8545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7D9895AD-B4BE-459A-AF43-5B83747060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6181C118-6E9F-4CDD-9160-485FA84BA4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6A81ADA-5E41-4432-99EA-DFCEE5D1251C}" type="slidenum">
              <a:rPr lang="en-US" altLang="en-US" smtClean="0">
                <a:latin typeface="Arial" panose="020B0604020202020204" pitchFamily="34" charset="0"/>
              </a:rPr>
              <a:pPr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6AB9AEDD-93B8-40F7-B93B-90CF9B70060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D2117FC8-2600-4B16-931C-43738332E1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63DF2993-C8D2-45D3-8369-69874C1D47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2009CA2-4111-443E-87BD-873C65EA0B87}" type="slidenum">
              <a:rPr lang="en-US" altLang="en-US" smtClean="0">
                <a:latin typeface="Arial" panose="020B0604020202020204" pitchFamily="34" charset="0"/>
              </a:rPr>
              <a:pPr/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C2117728-3855-416C-BA38-FD36215DC63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48EC48F2-D6E1-486B-887A-D4334DBE69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F09B5052-65D4-44CE-8A71-94B372DBA1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FD29252-6CAC-413B-AB48-C9004753098C}" type="slidenum">
              <a:rPr lang="en-US" altLang="en-US" smtClean="0">
                <a:latin typeface="Arial" panose="020B0604020202020204" pitchFamily="34" charset="0"/>
              </a:rPr>
              <a:pPr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35CBDACB-BCE1-4516-8445-B5393E330C2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359C2067-DFAE-4589-A6FC-B4E5378A5B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24D6B0CA-F132-4F15-B94C-D385C1D324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468643E-38C0-48B2-8334-745C11B8E440}" type="slidenum">
              <a:rPr lang="en-US" altLang="en-US" smtClean="0">
                <a:latin typeface="Arial" panose="020B0604020202020204" pitchFamily="34" charset="0"/>
              </a:rPr>
              <a:pPr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9E6B92CA-D09C-4560-B9EA-4B95892889B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656E4B73-9CA5-47AE-85F8-C4E278202E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72D696D8-437D-4883-BF6B-6967C55D6A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906D456-88B1-4080-977E-85B1B8C80F4C}" type="slidenum">
              <a:rPr lang="en-US" altLang="en-US" smtClean="0">
                <a:latin typeface="Arial" panose="020B0604020202020204" pitchFamily="34" charset="0"/>
              </a:rPr>
              <a:pPr/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248C8B70-6B74-4246-B1B3-D893F9FE6CC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0992E2EC-5876-4E7A-A660-59804EAB8D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360587CC-6DE5-4A55-8598-7DA4340142F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BDD85F7C-AF12-43A7-8C6A-23B58A0DB8D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DBBF6039-A99F-410C-A3A0-776C981D076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944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8944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E71F8C-F5F2-46DF-BC36-6DF04A176ED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6E7D4A-3C6F-4C67-9144-7795DBD302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029B76-4CD8-41CD-B138-DC2538054B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16293-7919-4EBD-AA32-5CF3C084CE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813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AD86DDF-2298-4523-8754-D2DB33D571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82AFDE8-83B1-4434-95A3-FCFDF0BECC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203E102-389B-4EAC-A61A-A5145C5654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84B06-636F-4D1C-B1AF-A476174EC0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9516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3904D56-F203-4719-BA77-AA7012BCB3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37220C0-706E-4F96-ADA1-3FC138EC91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FFB86DD4-90E6-4DD5-97D8-01F22CD99A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CE85E-F6A7-44CA-98E7-5BDC1CF33F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2368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E827030-F509-467C-A6B5-79EFAF6116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A7DA27A-45FD-4E6E-A957-BEBCD9AB4F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BE186624-AF3D-48B7-AD9C-692B91BCD0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D506E-D140-4172-83DA-EF33D089C0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292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E90A865-44B3-42C4-8E5A-0DFCD94807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CD23C92-2D44-4F19-911A-F90EC105CC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DDBB6D1-CE6F-4E68-849D-93892AF234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92552-C650-494D-8C98-087837A0A5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37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436001A-8ED6-4D15-9A4A-7B1B4BF139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3A377F0-F423-4E60-9B16-3F2F4D7650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DC76AFF-7C6F-4FBC-A926-B3AD15D870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04303-04AB-49FC-9A76-8955C72162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4687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DBA9861-92A1-41B2-BEF0-DD07F2103F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4106A5B-663F-4374-9603-7948C99477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15DF8F48-A29B-4292-934E-536D699EF7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9A7FC-7DCA-4249-A31B-F185329294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23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F82BAB8-FB8B-463F-B4A0-0A99E7A0E4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D9FA2D8D-5B49-4426-A9D2-F1E0237954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930616F5-74DC-4A77-9205-1B47A20918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8FC3E-3EB1-4679-B195-6A1447B58F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832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FD08E5AE-8959-469D-8C8E-6E178A2414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BB11A426-5F16-4210-A706-57FBDA6FEA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FA726DE-0E19-496A-B22D-3A87F2C53A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C6D88-3595-4D91-B4A9-077BECF605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933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8CF04728-9485-46FC-83D5-A6E558854E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D3C39186-BC3F-42AB-B778-6709C54FFA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6B91058F-750E-479C-A2F5-3B0DB9C320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E8F25-DD28-4036-91C2-7637853E8B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908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6D6F567-2D18-4DF5-A422-A323BBFF76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96C25C4-2D22-487F-8329-62D888C69B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CB693612-92C5-4AE1-9E64-3F97141E19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8D373-CFBB-4938-B244-47910D9C12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821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7696A2D-FBE0-4B41-9CC9-4EF3808F25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5DD637C-BC2B-4996-A2E3-71CB2F72F3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01AA99A4-C239-4928-9094-2D0D101887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C836D-99CE-490E-B4F3-A228795705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5947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4DAF3A01-C2BA-457E-BDEB-3D92A2E8809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88419" name="Freeform 3">
              <a:extLst>
                <a:ext uri="{FF2B5EF4-FFF2-40B4-BE49-F238E27FC236}">
                  <a16:creationId xmlns:a16="http://schemas.microsoft.com/office/drawing/2014/main" id="{EBED8B0C-EE82-4B1A-8197-FBF50E495AE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ECAF574D-AA9F-4FBF-A7B7-3A0C480FDF0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8421" name="Rectangle 5">
            <a:extLst>
              <a:ext uri="{FF2B5EF4-FFF2-40B4-BE49-F238E27FC236}">
                <a16:creationId xmlns:a16="http://schemas.microsoft.com/office/drawing/2014/main" id="{D40CB7FD-A3A4-47C7-8B0F-8370714CAC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8422" name="Rectangle 6">
            <a:extLst>
              <a:ext uri="{FF2B5EF4-FFF2-40B4-BE49-F238E27FC236}">
                <a16:creationId xmlns:a16="http://schemas.microsoft.com/office/drawing/2014/main" id="{267DDCF3-78F0-42FF-94E4-F98C29402A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8423" name="Rectangle 7">
            <a:extLst>
              <a:ext uri="{FF2B5EF4-FFF2-40B4-BE49-F238E27FC236}">
                <a16:creationId xmlns:a16="http://schemas.microsoft.com/office/drawing/2014/main" id="{175DCFFF-B25D-48DD-A5CA-C09DD84EBFA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8424" name="Rectangle 8">
            <a:extLst>
              <a:ext uri="{FF2B5EF4-FFF2-40B4-BE49-F238E27FC236}">
                <a16:creationId xmlns:a16="http://schemas.microsoft.com/office/drawing/2014/main" id="{06F40F71-0954-4AD7-9992-E81880C49E0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8425" name="Rectangle 9">
            <a:extLst>
              <a:ext uri="{FF2B5EF4-FFF2-40B4-BE49-F238E27FC236}">
                <a16:creationId xmlns:a16="http://schemas.microsoft.com/office/drawing/2014/main" id="{3875673E-E09C-40EA-864C-AEB8C90F9EC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FBD6DFEF-DCEF-415B-A097-56A5899D96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waterexperts.com/goodsservices.ht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Drilling_rig#Cable_tool_drillin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jpeg"/><Relationship Id="rId4" Type="http://schemas.openxmlformats.org/officeDocument/2006/relationships/hyperlink" Target="http://images.google.com/imgres?imgurl=http://www.yourdictionary.com/images/ahd/jpg/A4butvlv.jpg&amp;imgrefurl=http://www.yourdictionary.com/ahd/b/b0582200.html&amp;h=406&amp;w=439&amp;sz=15&amp;tbnid=SKIdbSYFXZ0tVM:&amp;tbnh=113&amp;tbnw=123&amp;hl=en&amp;start=1&amp;prev=/images%3Fq%3Dbutterfly%2Bvalve%26svnum%3D10%26hl%3Den%26lr%3D%26sa%3D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centennialofflight.gov/essay/Evolution_of_Technology/advanced_wind_tunnels/Tech36G9.jpg&amp;imgrefurl=http://www.centennialofflight.gov/essay/Evolution_of_Technology/advanced_wind_tunnels/Tech36G9.htm&amp;h=555&amp;w=444&amp;sz=121&amp;tbnid=SW1bsPGJJKTE8M:&amp;tbnh=131&amp;tbnw=104&amp;hl=en&amp;start=8&amp;prev=/images%3Fq%3Dswing%2Bvalve%26svnum%3D10%26hl%3Den%26lr%3D%26sa%3D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hyperlink" Target="http://images.google.com/imgres?imgurl=http://www.seemsanpumps.com/gifs/swing-check.jpg&amp;imgrefurl=http://www.seemsanpumps.com/piston-check-valve.html&amp;h=273&amp;w=300&amp;sz=14&amp;tbnid=8F_FvLO2dyzyeM:&amp;tbnh=101&amp;tbnw=111&amp;hl=en&amp;start=16&amp;prev=/images%3Fq%3Dswing%2Bvalve%26svnum%3D10%26hl%3Den%26lr%3D%26sa%3DG" TargetMode="Externa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vwa.u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D234600-620C-4CC5-8A2A-C155ED930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3C2DE57E-DF8A-4FF2-A742-63D997DDF581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</a:t>
            </a:fld>
            <a:endParaRPr lang="en-US" altLang="en-US" sz="1200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10548FC8-54AD-4823-BA3D-CFE0597A95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CTC 450  Review</a:t>
            </a:r>
            <a:endParaRPr lang="en-US" sz="240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07B5AAB-AF6D-486D-AB10-684EA0FA14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Water Quality Regulations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6CA05E9-B04F-4711-8088-827AAF9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F3825FB6-619F-420E-A1B0-9F53DA743B2B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10</a:t>
            </a:fld>
            <a:endParaRPr lang="en-US" altLang="en-US" sz="1200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2B9C88A7-4938-4B86-9AE4-D8E1C85DFA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Water Supply Capacity  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15009865-B828-4548-B247-63D62C3C8A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/>
              <a:t>Gravity system is preferable (more reliable)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/>
              <a:t>Storage is used to equalize pumping rates and provide water for firefighting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/>
              <a:t>Pumping systems should be designed for reliability (electrical supply should be provided by 2 separate lines from different directions)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913F120-D34E-4C40-B73E-863154A92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6EBB0DCB-8F43-4B91-A0AA-ABBE3463ED64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11</a:t>
            </a:fld>
            <a:endParaRPr lang="en-US" altLang="en-US" sz="1200"/>
          </a:p>
        </p:txBody>
      </p:sp>
      <p:sp>
        <p:nvSpPr>
          <p:cNvPr id="145410" name="Rectangle 2">
            <a:extLst>
              <a:ext uri="{FF2B5EF4-FFF2-40B4-BE49-F238E27FC236}">
                <a16:creationId xmlns:a16="http://schemas.microsoft.com/office/drawing/2014/main" id="{A9FD97F6-3F3D-43B9-B4CA-0AA0326A61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Distribution System</a:t>
            </a:r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8352C178-67D0-4177-BB04-AFD6F6EBC7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Systems should be made redundant by interconnecting pipes into loops.  </a:t>
            </a:r>
          </a:p>
          <a:p>
            <a:pPr eaLnBrk="1" hangingPunct="1">
              <a:defRPr/>
            </a:pPr>
            <a:r>
              <a:rPr lang="en-US"/>
              <a:t>Valves should be placed to allow repairs with minimal disruption to surrounding</a:t>
            </a:r>
          </a:p>
          <a:p>
            <a:pPr eaLnBrk="1" hangingPunct="1">
              <a:defRPr/>
            </a:pPr>
            <a:r>
              <a:rPr lang="en-US"/>
              <a:t>Fire hydrants should be installed at locations convenient for the fire department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3568F86-3438-4138-AD44-9AC40F8C7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9A7AD147-ED63-4A47-9795-DAA262401119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12</a:t>
            </a:fld>
            <a:endParaRPr lang="en-US" altLang="en-US" sz="1200"/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E285BE54-064A-4599-8228-D81538278E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Sources of Water  </a:t>
            </a:r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AB983E21-B91A-4721-BCEF-25CD08E2B6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/>
              <a:t>Well Construction via drilling-hydraulic rotary or cable-tool percussion</a:t>
            </a:r>
          </a:p>
          <a:p>
            <a:pPr eaLnBrk="1" hangingPunct="1">
              <a:defRPr/>
            </a:pPr>
            <a:endParaRPr lang="en-US" sz="1600" dirty="0"/>
          </a:p>
          <a:p>
            <a:pPr eaLnBrk="1" hangingPunct="1">
              <a:defRPr/>
            </a:pPr>
            <a:r>
              <a:rPr lang="en-US" sz="1600" dirty="0">
                <a:hlinkClick r:id="rId3"/>
              </a:rPr>
              <a:t>http://www.thewaterexperts.com/goodsservices.htm</a:t>
            </a:r>
            <a:endParaRPr lang="en-US" sz="16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1600" dirty="0"/>
          </a:p>
          <a:p>
            <a:pPr eaLnBrk="1" hangingPunct="1">
              <a:defRPr/>
            </a:pPr>
            <a:r>
              <a:rPr lang="en-US" sz="1600" dirty="0">
                <a:hlinkClick r:id="rId4"/>
              </a:rPr>
              <a:t>http://en.wikipedia.org/wiki/Drilling_rig#Cable_tool_drilling</a:t>
            </a:r>
            <a:r>
              <a:rPr lang="en-US" sz="1600" dirty="0"/>
              <a:t> 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endParaRPr lang="en-US" sz="28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/>
              <a:t>Surface-Water Intakes (rivers, lakes or reservoirs)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693138E-EBAC-455C-83D1-207A78BEA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FE94EDD4-AD4F-474E-BCFA-DD9D0EA33138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13</a:t>
            </a:fld>
            <a:endParaRPr lang="en-US" altLang="en-US" sz="1200"/>
          </a:p>
        </p:txBody>
      </p:sp>
      <p:sp>
        <p:nvSpPr>
          <p:cNvPr id="167938" name="Rectangle 2">
            <a:extLst>
              <a:ext uri="{FF2B5EF4-FFF2-40B4-BE49-F238E27FC236}">
                <a16:creationId xmlns:a16="http://schemas.microsoft.com/office/drawing/2014/main" id="{32E114F1-FDE9-451D-B0B4-5C3CD78DA7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Piping Network</a:t>
            </a:r>
          </a:p>
        </p:txBody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EDAA65CA-E359-4852-A998-8E3273CC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Networks consist of storage reservoirs, main, booster pumping stations, fire hydrants and service lines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Provide redundancy via grids and loops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72A8609-EC39-4AB1-B00F-A3815409E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ABF22886-A618-4200-97E7-2291A8B3DD0E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14</a:t>
            </a:fld>
            <a:endParaRPr lang="en-US" altLang="en-US" sz="1200"/>
          </a:p>
        </p:txBody>
      </p:sp>
      <p:sp>
        <p:nvSpPr>
          <p:cNvPr id="168962" name="Rectangle 2">
            <a:extLst>
              <a:ext uri="{FF2B5EF4-FFF2-40B4-BE49-F238E27FC236}">
                <a16:creationId xmlns:a16="http://schemas.microsoft.com/office/drawing/2014/main" id="{B6C29E22-5157-48A2-AB39-88EE0E5C7D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Service Connections</a:t>
            </a:r>
          </a:p>
        </p:txBody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512B80EC-6583-4506-B6E7-45DCA27A79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Corporation Stop connection from the distribution main (can be connected while the main is pressurized and in service)</a:t>
            </a:r>
          </a:p>
          <a:p>
            <a:pPr eaLnBrk="1" hangingPunct="1">
              <a:defRPr/>
            </a:pPr>
            <a:endParaRPr 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Installation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1400" dirty="0"/>
              <a:t>	http://www.freeed.net/sweethaven/BldgConst/Plumbing01/lessonmain.asp?iNum=fra0204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52F10-5D53-4963-9539-3C0EC1057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Water Main in Street to Private Building Supply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DBD3C2E1-4150-429A-9A67-82A71E7A6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BBBAA036-659F-4238-9FA0-4D43DE185068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15</a:t>
            </a:fld>
            <a:endParaRPr lang="en-US" altLang="en-US" sz="1200"/>
          </a:p>
        </p:txBody>
      </p:sp>
      <p:pic>
        <p:nvPicPr>
          <p:cNvPr id="30723" name="Picture 4" descr="water main to building details (water main, corporation stop, line, curb stop and box, meter stop)">
            <a:extLst>
              <a:ext uri="{FF2B5EF4-FFF2-40B4-BE49-F238E27FC236}">
                <a16:creationId xmlns:a16="http://schemas.microsoft.com/office/drawing/2014/main" id="{9803600B-1AE2-4911-B586-0DAD0A0CB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" y="1752600"/>
            <a:ext cx="8501063" cy="439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9E73A-1D88-42C4-8FBB-CB6FD4374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Corporation Stop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D5E3EFCB-5D87-4F05-8040-2984FC87A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230B2D4C-131E-4186-97C9-4BDBDE1692B1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16</a:t>
            </a:fld>
            <a:endParaRPr lang="en-US" altLang="en-US" sz="1200"/>
          </a:p>
        </p:txBody>
      </p:sp>
      <p:pic>
        <p:nvPicPr>
          <p:cNvPr id="32771" name="Picture 4" descr="details of a corporation stop">
            <a:extLst>
              <a:ext uri="{FF2B5EF4-FFF2-40B4-BE49-F238E27FC236}">
                <a16:creationId xmlns:a16="http://schemas.microsoft.com/office/drawing/2014/main" id="{57DD2BCE-DAA8-4ED7-8655-928DD09D6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03775"/>
            <a:ext cx="5667375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7FAC817-219E-4CDD-B396-E6713057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205EEC62-9466-466C-9EAB-2F587D6A6C43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17</a:t>
            </a:fld>
            <a:endParaRPr lang="en-US" altLang="en-US" sz="1200"/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5660F44E-8C96-4F8E-BC6A-EB83E869C4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/>
              <a:t>Kinds of Pipe</a:t>
            </a:r>
          </a:p>
        </p:txBody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B15DF85D-B8F6-4F57-BFCE-3B72C3B6F5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Bell and Spigot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Ductile iron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Plastic (HDPE/PVC)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Concrete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Steel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Residential (copper or plastic)</a:t>
            </a:r>
          </a:p>
        </p:txBody>
      </p:sp>
      <p:pic>
        <p:nvPicPr>
          <p:cNvPr id="34821" name="Picture 4">
            <a:extLst>
              <a:ext uri="{FF2B5EF4-FFF2-40B4-BE49-F238E27FC236}">
                <a16:creationId xmlns:a16="http://schemas.microsoft.com/office/drawing/2014/main" id="{52A917D1-C8DA-4225-BBC8-5D3F703AB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0"/>
            <a:ext cx="1266825" cy="168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2" name="Picture 5">
            <a:extLst>
              <a:ext uri="{FF2B5EF4-FFF2-40B4-BE49-F238E27FC236}">
                <a16:creationId xmlns:a16="http://schemas.microsoft.com/office/drawing/2014/main" id="{0804C9EF-AC9F-400B-B8A7-2C73916F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5118100"/>
            <a:ext cx="14287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3" name="Picture 6">
            <a:extLst>
              <a:ext uri="{FF2B5EF4-FFF2-40B4-BE49-F238E27FC236}">
                <a16:creationId xmlns:a16="http://schemas.microsoft.com/office/drawing/2014/main" id="{F925C00A-7970-4DBC-A1D1-5204B2F6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092700"/>
            <a:ext cx="1438275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4" name="Picture 7">
            <a:extLst>
              <a:ext uri="{FF2B5EF4-FFF2-40B4-BE49-F238E27FC236}">
                <a16:creationId xmlns:a16="http://schemas.microsoft.com/office/drawing/2014/main" id="{03E7631A-1ED1-4F4B-810B-82D6376BD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307013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5" name="Picture 8">
            <a:extLst>
              <a:ext uri="{FF2B5EF4-FFF2-40B4-BE49-F238E27FC236}">
                <a16:creationId xmlns:a16="http://schemas.microsoft.com/office/drawing/2014/main" id="{AEB64FA7-AF62-41E2-9F75-C9EE4F396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2438400"/>
            <a:ext cx="187325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6" name="Picture 10">
            <a:extLst>
              <a:ext uri="{FF2B5EF4-FFF2-40B4-BE49-F238E27FC236}">
                <a16:creationId xmlns:a16="http://schemas.microsoft.com/office/drawing/2014/main" id="{0E5B93EA-95CE-45F6-BBCF-8B4C8AD0B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50" y="381000"/>
            <a:ext cx="240347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88E300-64CE-4C03-861E-576DF34EA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579D1A1A-F0EB-41BA-A3B3-FA6964D28B6D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18</a:t>
            </a:fld>
            <a:endParaRPr lang="en-US" altLang="en-US" sz="1200"/>
          </a:p>
        </p:txBody>
      </p:sp>
      <p:sp>
        <p:nvSpPr>
          <p:cNvPr id="195586" name="Rectangle 2">
            <a:extLst>
              <a:ext uri="{FF2B5EF4-FFF2-40B4-BE49-F238E27FC236}">
                <a16:creationId xmlns:a16="http://schemas.microsoft.com/office/drawing/2014/main" id="{D16BDCFD-A960-4861-A250-172D7B3170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Pipe Strength</a:t>
            </a:r>
          </a:p>
        </p:txBody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id="{AB758439-7F8F-4473-9517-19D9411420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Different pipes have different sizes and thicknesses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Must use correct pipe to handle trench depth, bedding type, and live loads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Must place pipe below the frost line to prevent freezing/breakage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E400A54-7B22-487E-9943-1D55C374E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1003ADB6-EEF8-47D0-B31B-D6B7B620C216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19</a:t>
            </a:fld>
            <a:endParaRPr lang="en-US" altLang="en-US" sz="1200"/>
          </a:p>
        </p:txBody>
      </p:sp>
      <p:sp>
        <p:nvSpPr>
          <p:cNvPr id="171010" name="Rectangle 2">
            <a:extLst>
              <a:ext uri="{FF2B5EF4-FFF2-40B4-BE49-F238E27FC236}">
                <a16:creationId xmlns:a16="http://schemas.microsoft.com/office/drawing/2014/main" id="{B2C54915-DFB1-4ADE-BFCB-13DFE3BB6C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Joints</a:t>
            </a:r>
          </a:p>
        </p:txBody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9184F4ED-217F-49C9-BF45-30D0F34E3C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Compression</a:t>
            </a:r>
          </a:p>
          <a:p>
            <a:pPr eaLnBrk="1" hangingPunct="1">
              <a:defRPr/>
            </a:pPr>
            <a:r>
              <a:rPr lang="en-US"/>
              <a:t>Mechanical</a:t>
            </a:r>
          </a:p>
          <a:p>
            <a:pPr eaLnBrk="1" hangingPunct="1">
              <a:defRPr/>
            </a:pPr>
            <a:r>
              <a:rPr lang="en-US"/>
              <a:t>Flanged</a:t>
            </a:r>
          </a:p>
          <a:p>
            <a:pPr eaLnBrk="1" hangingPunct="1">
              <a:defRPr/>
            </a:pPr>
            <a:r>
              <a:rPr lang="en-US"/>
              <a:t>Solvent</a:t>
            </a:r>
          </a:p>
          <a:p>
            <a:pPr eaLnBrk="1" hangingPunct="1">
              <a:defRPr/>
            </a:pPr>
            <a:r>
              <a:rPr lang="en-US"/>
              <a:t>Soldered</a:t>
            </a:r>
          </a:p>
        </p:txBody>
      </p:sp>
      <p:pic>
        <p:nvPicPr>
          <p:cNvPr id="38917" name="Picture 5">
            <a:extLst>
              <a:ext uri="{FF2B5EF4-FFF2-40B4-BE49-F238E27FC236}">
                <a16:creationId xmlns:a16="http://schemas.microsoft.com/office/drawing/2014/main" id="{D1FEC25B-5017-4A52-9CB3-11550A944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181600"/>
            <a:ext cx="2057400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8" name="Picture 6">
            <a:extLst>
              <a:ext uri="{FF2B5EF4-FFF2-40B4-BE49-F238E27FC236}">
                <a16:creationId xmlns:a16="http://schemas.microsoft.com/office/drawing/2014/main" id="{1CAF7FBE-09B9-4683-90B5-4DCD0565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1000"/>
            <a:ext cx="2001838" cy="144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9" name="Picture 7">
            <a:extLst>
              <a:ext uri="{FF2B5EF4-FFF2-40B4-BE49-F238E27FC236}">
                <a16:creationId xmlns:a16="http://schemas.microsoft.com/office/drawing/2014/main" id="{E456AB72-9A36-4D64-9AE3-81BF682A8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2108200"/>
            <a:ext cx="1673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20" name="Picture 8">
            <a:extLst>
              <a:ext uri="{FF2B5EF4-FFF2-40B4-BE49-F238E27FC236}">
                <a16:creationId xmlns:a16="http://schemas.microsoft.com/office/drawing/2014/main" id="{2F8D0B9F-F3FA-401D-ADEF-517F15161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25" y="2560638"/>
            <a:ext cx="93345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21" name="Picture 9">
            <a:extLst>
              <a:ext uri="{FF2B5EF4-FFF2-40B4-BE49-F238E27FC236}">
                <a16:creationId xmlns:a16="http://schemas.microsoft.com/office/drawing/2014/main" id="{1384445F-E139-48A6-9E6B-6585B5454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267200"/>
            <a:ext cx="2111375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22" name="Picture 10">
            <a:extLst>
              <a:ext uri="{FF2B5EF4-FFF2-40B4-BE49-F238E27FC236}">
                <a16:creationId xmlns:a16="http://schemas.microsoft.com/office/drawing/2014/main" id="{D7EC24B9-8B16-43B4-857A-30C5B05C1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4414838"/>
            <a:ext cx="1730375" cy="183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F2B463-5ABE-409A-8478-C63DC7F4F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3E51E515-927B-470F-9905-38C279CAA8E5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</a:t>
            </a:fld>
            <a:endParaRPr lang="en-US" altLang="en-US" sz="1200"/>
          </a:p>
        </p:txBody>
      </p:sp>
      <p:sp>
        <p:nvSpPr>
          <p:cNvPr id="192514" name="Rectangle 2">
            <a:extLst>
              <a:ext uri="{FF2B5EF4-FFF2-40B4-BE49-F238E27FC236}">
                <a16:creationId xmlns:a16="http://schemas.microsoft.com/office/drawing/2014/main" id="{B94C700F-121B-402F-A769-36A6B6BA4C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CTC 450</a:t>
            </a:r>
          </a:p>
        </p:txBody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812BA2A1-64BF-4A43-8AE1-3820C198C7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2743200" cy="44958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Water Distribution Systems</a:t>
            </a:r>
          </a:p>
        </p:txBody>
      </p:sp>
      <p:pic>
        <p:nvPicPr>
          <p:cNvPr id="6149" name="Picture 4" descr="image shows a water distribution system (source, main and branch pipelines, fire hydrants, stop and wash-out valves">
            <a:extLst>
              <a:ext uri="{FF2B5EF4-FFF2-40B4-BE49-F238E27FC236}">
                <a16:creationId xmlns:a16="http://schemas.microsoft.com/office/drawing/2014/main" id="{F5707D8F-2799-411E-B78B-532AA812C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24000"/>
            <a:ext cx="5064125" cy="483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BAC3452-0922-4264-A031-DD2239B7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7293D4F9-5020-4290-9065-261D8DBE5494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20</a:t>
            </a:fld>
            <a:endParaRPr lang="en-US" altLang="en-US" sz="1200"/>
          </a:p>
        </p:txBody>
      </p:sp>
      <p:sp>
        <p:nvSpPr>
          <p:cNvPr id="172034" name="Rectangle 2">
            <a:extLst>
              <a:ext uri="{FF2B5EF4-FFF2-40B4-BE49-F238E27FC236}">
                <a16:creationId xmlns:a16="http://schemas.microsoft.com/office/drawing/2014/main" id="{5708BA24-3FC0-4338-95AC-A082301711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Distribution Storage</a:t>
            </a:r>
          </a:p>
        </p:txBody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6EE203D8-E780-4EDE-9CBA-3B50D3570D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Use consumption curves to determine storage needed</a:t>
            </a:r>
          </a:p>
        </p:txBody>
      </p:sp>
      <p:pic>
        <p:nvPicPr>
          <p:cNvPr id="40965" name="Picture 1" descr="consumption curve showing supply and demand curves.  when demand is greater than the supply then you need storage">
            <a:extLst>
              <a:ext uri="{FF2B5EF4-FFF2-40B4-BE49-F238E27FC236}">
                <a16:creationId xmlns:a16="http://schemas.microsoft.com/office/drawing/2014/main" id="{860FF129-C476-4E2D-BF2E-3EF9D9229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3024188"/>
            <a:ext cx="3798887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43D96-8BEB-4A21-BD05-86665629D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274638"/>
            <a:ext cx="3733800" cy="1143000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Water Storage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39A2885-5D18-44B9-83A5-31E3DD2A3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CDBDE378-95D6-4B53-9431-BEC938F26924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21</a:t>
            </a:fld>
            <a:endParaRPr lang="en-US" altLang="en-US" sz="1200"/>
          </a:p>
        </p:txBody>
      </p:sp>
      <p:pic>
        <p:nvPicPr>
          <p:cNvPr id="43011" name="Picture 4">
            <a:extLst>
              <a:ext uri="{FF2B5EF4-FFF2-40B4-BE49-F238E27FC236}">
                <a16:creationId xmlns:a16="http://schemas.microsoft.com/office/drawing/2014/main" id="{AE7F8F33-1209-41FF-BD78-65F6D672B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752600"/>
            <a:ext cx="3254375" cy="227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2" name="Picture 5">
            <a:extLst>
              <a:ext uri="{FF2B5EF4-FFF2-40B4-BE49-F238E27FC236}">
                <a16:creationId xmlns:a16="http://schemas.microsoft.com/office/drawing/2014/main" id="{DDEB9420-C569-47B6-BE72-A8331E3B9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7" y="4257196"/>
            <a:ext cx="1700213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3" name="Picture 8">
            <a:extLst>
              <a:ext uri="{FF2B5EF4-FFF2-40B4-BE49-F238E27FC236}">
                <a16:creationId xmlns:a16="http://schemas.microsoft.com/office/drawing/2014/main" id="{A0F22299-59F3-40C3-8A41-238E7CC2B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" y="4248894"/>
            <a:ext cx="1490663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4" name="Picture 9">
            <a:extLst>
              <a:ext uri="{FF2B5EF4-FFF2-40B4-BE49-F238E27FC236}">
                <a16:creationId xmlns:a16="http://schemas.microsoft.com/office/drawing/2014/main" id="{89BF866A-2CE4-4523-B209-89A00EF69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267200"/>
            <a:ext cx="1682750" cy="22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5" name="Picture 12">
            <a:extLst>
              <a:ext uri="{FF2B5EF4-FFF2-40B4-BE49-F238E27FC236}">
                <a16:creationId xmlns:a16="http://schemas.microsoft.com/office/drawing/2014/main" id="{AA96816B-BE25-45F1-BB43-C3DCB0DBD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4800"/>
            <a:ext cx="2551113" cy="191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6" name="Picture 13">
            <a:extLst>
              <a:ext uri="{FF2B5EF4-FFF2-40B4-BE49-F238E27FC236}">
                <a16:creationId xmlns:a16="http://schemas.microsoft.com/office/drawing/2014/main" id="{55C601DF-909E-4E6F-B47D-CC21EF3B6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91000"/>
            <a:ext cx="2943225" cy="220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7" name="Picture 14">
            <a:extLst>
              <a:ext uri="{FF2B5EF4-FFF2-40B4-BE49-F238E27FC236}">
                <a16:creationId xmlns:a16="http://schemas.microsoft.com/office/drawing/2014/main" id="{40608E5E-8078-461B-B806-B3B4BA23F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0"/>
            <a:ext cx="28575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8" name="Picture 15">
            <a:extLst>
              <a:ext uri="{FF2B5EF4-FFF2-40B4-BE49-F238E27FC236}">
                <a16:creationId xmlns:a16="http://schemas.microsoft.com/office/drawing/2014/main" id="{D518B1B7-F3EE-403D-A435-4FF781FD43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" y="307974"/>
            <a:ext cx="2038350" cy="136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9" name="Picture 16">
            <a:extLst>
              <a:ext uri="{FF2B5EF4-FFF2-40B4-BE49-F238E27FC236}">
                <a16:creationId xmlns:a16="http://schemas.microsoft.com/office/drawing/2014/main" id="{05C91738-AA6B-45E3-AD18-6570A1FA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09" y="1933056"/>
            <a:ext cx="1892300" cy="18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7807A7F-4A1D-4792-AC94-EA8464D0D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629D9AC9-32D7-46E5-BC31-108B220D70AD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22</a:t>
            </a:fld>
            <a:endParaRPr lang="en-US" altLang="en-US" sz="1200"/>
          </a:p>
        </p:txBody>
      </p:sp>
      <p:sp>
        <p:nvSpPr>
          <p:cNvPr id="174082" name="Rectangle 2">
            <a:extLst>
              <a:ext uri="{FF2B5EF4-FFF2-40B4-BE49-F238E27FC236}">
                <a16:creationId xmlns:a16="http://schemas.microsoft.com/office/drawing/2014/main" id="{5459D604-EFFE-47DB-ADA6-FCF97C5637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Valves</a:t>
            </a:r>
          </a:p>
        </p:txBody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AF067BC6-D0EB-4CD6-9264-E2F7F4A6A3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Gate/Butterfly/Swing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Check (flow in one direction)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Automatic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Pressure-Reducing Valves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Solenoid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BF9C8280-B73D-47F6-A6D8-DD076FE5F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69C45A69-8597-418C-B28B-264E16F3A6E6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23</a:t>
            </a:fld>
            <a:endParaRPr lang="en-US" altLang="en-US" sz="1200"/>
          </a:p>
        </p:txBody>
      </p:sp>
      <p:sp>
        <p:nvSpPr>
          <p:cNvPr id="173058" name="Rectangle 2">
            <a:extLst>
              <a:ext uri="{FF2B5EF4-FFF2-40B4-BE49-F238E27FC236}">
                <a16:creationId xmlns:a16="http://schemas.microsoft.com/office/drawing/2014/main" id="{271A5C87-82D5-42DA-87EB-B3614D38B4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/>
              <a:t>Gate Valve</a:t>
            </a:r>
          </a:p>
        </p:txBody>
      </p:sp>
      <p:pic>
        <p:nvPicPr>
          <p:cNvPr id="47108" name="Picture 13" descr="con_m_1001_01">
            <a:extLst>
              <a:ext uri="{FF2B5EF4-FFF2-40B4-BE49-F238E27FC236}">
                <a16:creationId xmlns:a16="http://schemas.microsoft.com/office/drawing/2014/main" id="{B3A177BF-3F7D-4378-AD40-57A6BB169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5800"/>
            <a:ext cx="4057650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DDB17E53-244D-432C-8247-720BC181E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47295817-C178-4C34-A4C2-E3452A49A17C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24</a:t>
            </a:fld>
            <a:endParaRPr lang="en-US" altLang="en-US" sz="1200"/>
          </a:p>
        </p:txBody>
      </p:sp>
      <p:sp>
        <p:nvSpPr>
          <p:cNvPr id="177154" name="Rectangle 2">
            <a:extLst>
              <a:ext uri="{FF2B5EF4-FFF2-40B4-BE49-F238E27FC236}">
                <a16:creationId xmlns:a16="http://schemas.microsoft.com/office/drawing/2014/main" id="{6A7D3573-8F7F-4D3D-BC94-D51E465BE4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Butterfly Valve</a:t>
            </a:r>
          </a:p>
        </p:txBody>
      </p:sp>
      <p:pic>
        <p:nvPicPr>
          <p:cNvPr id="49156" name="Picture 4" descr="ButterflyValveDetail">
            <a:extLst>
              <a:ext uri="{FF2B5EF4-FFF2-40B4-BE49-F238E27FC236}">
                <a16:creationId xmlns:a16="http://schemas.microsoft.com/office/drawing/2014/main" id="{54E9FDB9-67CE-40DC-B3CA-338FBA6A1753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600200"/>
            <a:ext cx="3098800" cy="3867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57" name="Picture 5" descr="A4butvlv">
            <a:hlinkClick r:id="rId4"/>
            <a:extLst>
              <a:ext uri="{FF2B5EF4-FFF2-40B4-BE49-F238E27FC236}">
                <a16:creationId xmlns:a16="http://schemas.microsoft.com/office/drawing/2014/main" id="{B2588755-5456-4110-A620-A3897F9F27E3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766888"/>
            <a:ext cx="3565525" cy="3579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E662FC15-2CB4-45EA-86B2-6B8297EDE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C3F529EA-09D9-4C2D-A56B-FDA7AFF4A934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25</a:t>
            </a:fld>
            <a:endParaRPr lang="en-US" altLang="en-US" sz="1200"/>
          </a:p>
        </p:txBody>
      </p:sp>
      <p:sp>
        <p:nvSpPr>
          <p:cNvPr id="178178" name="Rectangle 2">
            <a:extLst>
              <a:ext uri="{FF2B5EF4-FFF2-40B4-BE49-F238E27FC236}">
                <a16:creationId xmlns:a16="http://schemas.microsoft.com/office/drawing/2014/main" id="{CA5655E6-C6C4-4A4D-AE93-599A029770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Swing Valve</a:t>
            </a:r>
          </a:p>
        </p:txBody>
      </p:sp>
      <p:pic>
        <p:nvPicPr>
          <p:cNvPr id="51204" name="Picture 5" descr="Tech36G9">
            <a:hlinkClick r:id="rId3"/>
            <a:extLst>
              <a:ext uri="{FF2B5EF4-FFF2-40B4-BE49-F238E27FC236}">
                <a16:creationId xmlns:a16="http://schemas.microsoft.com/office/drawing/2014/main" id="{EFE44576-2EA2-4009-8AB7-6311565C9D56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849438"/>
            <a:ext cx="2230438" cy="3068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05" name="Picture 8" descr="swing-check">
            <a:hlinkClick r:id="rId5"/>
            <a:extLst>
              <a:ext uri="{FF2B5EF4-FFF2-40B4-BE49-F238E27FC236}">
                <a16:creationId xmlns:a16="http://schemas.microsoft.com/office/drawing/2014/main" id="{5ED47793-AB50-44FD-8F67-51142EB05B16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849438"/>
            <a:ext cx="3062288" cy="304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D0E06EB-93DD-403E-AEAC-D1A059327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D976F76E-2088-46B0-91F6-0FA03FC93A37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26</a:t>
            </a:fld>
            <a:endParaRPr lang="en-US" altLang="en-US" sz="1200"/>
          </a:p>
        </p:txBody>
      </p:sp>
      <p:sp>
        <p:nvSpPr>
          <p:cNvPr id="196610" name="Rectangle 2">
            <a:extLst>
              <a:ext uri="{FF2B5EF4-FFF2-40B4-BE49-F238E27FC236}">
                <a16:creationId xmlns:a16="http://schemas.microsoft.com/office/drawing/2014/main" id="{D96DD2EE-66F5-48CC-AF81-821C0A0451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Other Valves</a:t>
            </a:r>
          </a:p>
        </p:txBody>
      </p:sp>
      <p:sp>
        <p:nvSpPr>
          <p:cNvPr id="196611" name="Rectangle 3">
            <a:extLst>
              <a:ext uri="{FF2B5EF4-FFF2-40B4-BE49-F238E27FC236}">
                <a16:creationId xmlns:a16="http://schemas.microsoft.com/office/drawing/2014/main" id="{AAEC2A83-25EB-4D22-9FDE-8632FB8A15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Check Valve (permits water flow in only one direction)</a:t>
            </a:r>
          </a:p>
          <a:p>
            <a:pPr eaLnBrk="1" hangingPunct="1">
              <a:defRPr/>
            </a:pPr>
            <a:r>
              <a:rPr lang="en-US" dirty="0"/>
              <a:t>Pressure Reducing Valve (lowers pressure)</a:t>
            </a:r>
          </a:p>
          <a:p>
            <a:pPr eaLnBrk="1" hangingPunct="1">
              <a:defRPr/>
            </a:pPr>
            <a:r>
              <a:rPr lang="en-US" dirty="0"/>
              <a:t>Altitude Valves (controls flow into and out of a storage tank)</a:t>
            </a:r>
          </a:p>
          <a:p>
            <a:pPr eaLnBrk="1" hangingPunct="1">
              <a:defRPr/>
            </a:pPr>
            <a:r>
              <a:rPr lang="en-US" dirty="0"/>
              <a:t>Solenoid Pilot Valve (controls valve via electric current)</a:t>
            </a:r>
          </a:p>
          <a:p>
            <a:pPr eaLnBrk="1" hangingPunct="1">
              <a:defRPr/>
            </a:pPr>
            <a:r>
              <a:rPr lang="en-US" dirty="0"/>
              <a:t>Air release Valve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56A71EF-72B3-41DD-BAA4-3795F0358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85B1580A-5FA6-4FCB-B9EB-AC2D54D42A8F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27</a:t>
            </a:fld>
            <a:endParaRPr lang="en-US" altLang="en-US" sz="1200"/>
          </a:p>
        </p:txBody>
      </p:sp>
      <p:sp>
        <p:nvSpPr>
          <p:cNvPr id="193538" name="Rectangle 2">
            <a:extLst>
              <a:ext uri="{FF2B5EF4-FFF2-40B4-BE49-F238E27FC236}">
                <a16:creationId xmlns:a16="http://schemas.microsoft.com/office/drawing/2014/main" id="{606148E7-F3A4-4CB4-B778-DA1409D55E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Fire Hydrants</a:t>
            </a:r>
          </a:p>
        </p:txBody>
      </p:sp>
      <p:pic>
        <p:nvPicPr>
          <p:cNvPr id="55300" name="Picture 4">
            <a:extLst>
              <a:ext uri="{FF2B5EF4-FFF2-40B4-BE49-F238E27FC236}">
                <a16:creationId xmlns:a16="http://schemas.microsoft.com/office/drawing/2014/main" id="{BF79359F-2ECB-4F40-80CD-0348DC1F3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1831975" cy="215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1" name="Picture 6">
            <a:extLst>
              <a:ext uri="{FF2B5EF4-FFF2-40B4-BE49-F238E27FC236}">
                <a16:creationId xmlns:a16="http://schemas.microsoft.com/office/drawing/2014/main" id="{7BAF62C4-2B0C-40E5-A037-21D4FED8D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13" y="1600200"/>
            <a:ext cx="1984375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2" name="Picture 7">
            <a:extLst>
              <a:ext uri="{FF2B5EF4-FFF2-40B4-BE49-F238E27FC236}">
                <a16:creationId xmlns:a16="http://schemas.microsoft.com/office/drawing/2014/main" id="{CC27BB2C-37B0-4E7D-94A2-A83640730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533400"/>
            <a:ext cx="1831975" cy="1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3" name="Picture 8">
            <a:extLst>
              <a:ext uri="{FF2B5EF4-FFF2-40B4-BE49-F238E27FC236}">
                <a16:creationId xmlns:a16="http://schemas.microsoft.com/office/drawing/2014/main" id="{C1345475-E886-4B3D-9743-12FDB27AF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44938"/>
            <a:ext cx="1792288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4" name="Picture 10">
            <a:extLst>
              <a:ext uri="{FF2B5EF4-FFF2-40B4-BE49-F238E27FC236}">
                <a16:creationId xmlns:a16="http://schemas.microsoft.com/office/drawing/2014/main" id="{B9183D5F-6A46-4FB2-9DD1-6DEEB081D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4238625"/>
            <a:ext cx="21494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5" name="Picture 1" descr="plan details of a fire hydrant and its connection to a water main">
            <a:extLst>
              <a:ext uri="{FF2B5EF4-FFF2-40B4-BE49-F238E27FC236}">
                <a16:creationId xmlns:a16="http://schemas.microsoft.com/office/drawing/2014/main" id="{EDC6B91C-EF99-45D5-A3BC-3A3ABF30F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5" y="2541588"/>
            <a:ext cx="4270375" cy="35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F2D60AC-4C5B-4884-87D1-222D00C1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41B926FD-F486-49B1-9133-36342ECD2B77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28</a:t>
            </a:fld>
            <a:endParaRPr lang="en-US" altLang="en-US" sz="1200"/>
          </a:p>
        </p:txBody>
      </p:sp>
      <p:sp>
        <p:nvSpPr>
          <p:cNvPr id="196610" name="Rectangle 2">
            <a:extLst>
              <a:ext uri="{FF2B5EF4-FFF2-40B4-BE49-F238E27FC236}">
                <a16:creationId xmlns:a16="http://schemas.microsoft.com/office/drawing/2014/main" id="{028D718B-98C2-462A-B078-128443ADF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Evaluating Distribution Systems</a:t>
            </a:r>
            <a:br>
              <a:rPr lang="en-US" sz="4000"/>
            </a:br>
            <a:r>
              <a:rPr lang="en-US" sz="4000"/>
              <a:t>Quantity</a:t>
            </a:r>
          </a:p>
        </p:txBody>
      </p:sp>
      <p:sp>
        <p:nvSpPr>
          <p:cNvPr id="196611" name="Rectangle 3">
            <a:extLst>
              <a:ext uri="{FF2B5EF4-FFF2-40B4-BE49-F238E27FC236}">
                <a16:creationId xmlns:a16="http://schemas.microsoft.com/office/drawing/2014/main" id="{F2FEEF5D-9061-4C58-8629-C5EA83021D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Supply + storage must meet current daily demands (&amp; future anticipated demands 10 years in the future</a:t>
            </a:r>
          </a:p>
          <a:p>
            <a:pPr lvl="1" eaLnBrk="1" hangingPunct="1">
              <a:defRPr/>
            </a:pPr>
            <a:r>
              <a:rPr lang="en-US" dirty="0"/>
              <a:t>Reservoirs should have 30-day storage capacity</a:t>
            </a:r>
          </a:p>
          <a:p>
            <a:pPr lvl="1" eaLnBrk="1" hangingPunct="1">
              <a:defRPr/>
            </a:pPr>
            <a:r>
              <a:rPr lang="en-US" dirty="0"/>
              <a:t>Wells should not “mine” water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AFD437E-1283-43FE-89B0-10FCE36A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53837990-F104-4F5B-A18F-8C8468706BFA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29</a:t>
            </a:fld>
            <a:endParaRPr lang="en-US" altLang="en-US" sz="1200"/>
          </a:p>
        </p:txBody>
      </p:sp>
      <p:sp>
        <p:nvSpPr>
          <p:cNvPr id="197634" name="Rectangle 2">
            <a:extLst>
              <a:ext uri="{FF2B5EF4-FFF2-40B4-BE49-F238E27FC236}">
                <a16:creationId xmlns:a16="http://schemas.microsoft.com/office/drawing/2014/main" id="{0B3842C0-61A7-4DB2-9580-01154C41B6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Evaluating Distribution Systems</a:t>
            </a:r>
            <a:br>
              <a:rPr lang="en-US" sz="4000"/>
            </a:br>
            <a:r>
              <a:rPr lang="en-US" sz="4000"/>
              <a:t>Intake Capacity</a:t>
            </a:r>
          </a:p>
        </p:txBody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0FA2CB82-3270-4628-BD83-C48D4B4597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Intake structures</a:t>
            </a:r>
          </a:p>
          <a:p>
            <a:pPr lvl="1" eaLnBrk="1" hangingPunct="1">
              <a:defRPr/>
            </a:pPr>
            <a:r>
              <a:rPr lang="en-US" dirty="0"/>
              <a:t> must be designed large enough to handle demand</a:t>
            </a:r>
          </a:p>
          <a:p>
            <a:pPr lvl="1" eaLnBrk="1" hangingPunct="1">
              <a:defRPr/>
            </a:pPr>
            <a:r>
              <a:rPr lang="en-US" dirty="0"/>
              <a:t>Must be reliable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3CC045C-0AB2-4FE6-A7BC-F775985D9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D6840153-3585-4364-B97F-D1F8838CFBDB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3</a:t>
            </a:fld>
            <a:endParaRPr lang="en-US" altLang="en-US" sz="1200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E459A641-F0BB-451C-93D5-5D5E530BF6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Objectives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3E276E59-876F-4AD2-9466-A495DD9E8E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Water &amp; pressure requirements </a:t>
            </a:r>
          </a:p>
          <a:p>
            <a:pPr eaLnBrk="1" hangingPunct="1">
              <a:defRPr/>
            </a:pPr>
            <a:r>
              <a:rPr lang="en-US" dirty="0"/>
              <a:t>Basics of providing water for fire protection requirements</a:t>
            </a:r>
          </a:p>
          <a:p>
            <a:pPr eaLnBrk="1" hangingPunct="1">
              <a:defRPr/>
            </a:pPr>
            <a:r>
              <a:rPr lang="en-US" dirty="0"/>
              <a:t>Layouts of water distribution systems </a:t>
            </a:r>
          </a:p>
          <a:p>
            <a:pPr eaLnBrk="1" hangingPunct="1">
              <a:defRPr/>
            </a:pPr>
            <a:r>
              <a:rPr lang="en-US" dirty="0"/>
              <a:t>Basics of well construction and intake structures</a:t>
            </a:r>
          </a:p>
          <a:p>
            <a:pPr eaLnBrk="1" hangingPunct="1">
              <a:defRPr/>
            </a:pPr>
            <a:r>
              <a:rPr lang="en-US" dirty="0"/>
              <a:t>Basic types of pipes and valves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EB4565D-4B78-401E-9598-471662B1C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C0D8CADE-EFC2-4AAB-9617-59661065778C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30</a:t>
            </a:fld>
            <a:endParaRPr lang="en-US" altLang="en-US" sz="1200"/>
          </a:p>
        </p:txBody>
      </p:sp>
      <p:sp>
        <p:nvSpPr>
          <p:cNvPr id="198658" name="Rectangle 2">
            <a:extLst>
              <a:ext uri="{FF2B5EF4-FFF2-40B4-BE49-F238E27FC236}">
                <a16:creationId xmlns:a16="http://schemas.microsoft.com/office/drawing/2014/main" id="{E105D86D-A433-46A7-9EEE-F7B33816E9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Evaluating Distribution Systems</a:t>
            </a:r>
            <a:br>
              <a:rPr lang="en-US" sz="4000"/>
            </a:br>
            <a:r>
              <a:rPr lang="en-US" sz="4000"/>
              <a:t>Pumping Capacity</a:t>
            </a:r>
          </a:p>
        </p:txBody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800665F1-868B-42C8-AB31-7E5085FCBA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Pumps (should be reliable)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From source to water treatment plant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From water treatment plant clear-well to distribution 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Booster pumping stations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E02E378-9969-4597-938D-6AF9EA101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201507FA-7ACA-49DE-90E3-94D603CD4C52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31</a:t>
            </a:fld>
            <a:endParaRPr lang="en-US" altLang="en-US" sz="1200"/>
          </a:p>
        </p:txBody>
      </p:sp>
      <p:sp>
        <p:nvSpPr>
          <p:cNvPr id="199682" name="Rectangle 2">
            <a:extLst>
              <a:ext uri="{FF2B5EF4-FFF2-40B4-BE49-F238E27FC236}">
                <a16:creationId xmlns:a16="http://schemas.microsoft.com/office/drawing/2014/main" id="{777E9F90-EC0B-4C8E-AFC9-8D053ECAC5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Evaluating Distribution Systems</a:t>
            </a:r>
            <a:br>
              <a:rPr lang="en-US" sz="4000"/>
            </a:br>
            <a:r>
              <a:rPr lang="en-US" sz="4000"/>
              <a:t>Piping Network</a:t>
            </a:r>
          </a:p>
        </p:txBody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26661797-735F-4CC5-B4E5-9930CFC3FF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Design life 40-50 years (actual 50-100)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Large mains -12”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Submains-6” or 8”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C57A1-4EAA-4D71-BF5C-9378668AE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Review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0DB4D-1E57-4DD4-BB54-9637DC36F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What is the yearly average consumption of water per person per day?</a:t>
            </a:r>
          </a:p>
          <a:p>
            <a:pPr>
              <a:defRPr/>
            </a:pPr>
            <a:r>
              <a:rPr lang="en-US" dirty="0"/>
              <a:t>What does NFF stand for?</a:t>
            </a:r>
          </a:p>
          <a:p>
            <a:pPr>
              <a:defRPr/>
            </a:pPr>
            <a:r>
              <a:rPr lang="en-US" dirty="0"/>
              <a:t>What does </a:t>
            </a:r>
            <a:r>
              <a:rPr lang="en-US" dirty="0" err="1"/>
              <a:t>gpcd</a:t>
            </a:r>
            <a:r>
              <a:rPr lang="en-US" dirty="0"/>
              <a:t> stand for?</a:t>
            </a:r>
          </a:p>
          <a:p>
            <a:pPr>
              <a:defRPr/>
            </a:pPr>
            <a:r>
              <a:rPr lang="en-US" dirty="0"/>
              <a:t>What does MVWA stand for?</a:t>
            </a:r>
          </a:p>
          <a:p>
            <a:pPr>
              <a:defRPr/>
            </a:pPr>
            <a:r>
              <a:rPr lang="en-US" dirty="0"/>
              <a:t>What is a corporation stop?</a:t>
            </a:r>
          </a:p>
          <a:p>
            <a:pPr>
              <a:defRPr/>
            </a:pPr>
            <a:r>
              <a:rPr lang="en-US" dirty="0"/>
              <a:t>How does a check valve operate?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C1822-F7C8-4051-B1F4-3BA8D4CAF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B47216B6-2EAF-4B8A-9E9E-639073CD022C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32</a:t>
            </a:fld>
            <a:endParaRPr lang="en-US" altLang="en-US"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822AD09-7E6C-4F1C-B164-A91847C3E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7AF2E43A-0E30-4A9F-BF15-F5986D25CAA1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4</a:t>
            </a:fld>
            <a:endParaRPr lang="en-US" altLang="en-US" sz="1200"/>
          </a:p>
        </p:txBody>
      </p:sp>
      <p:sp>
        <p:nvSpPr>
          <p:cNvPr id="151554" name="Rectangle 2">
            <a:extLst>
              <a:ext uri="{FF2B5EF4-FFF2-40B4-BE49-F238E27FC236}">
                <a16:creationId xmlns:a16="http://schemas.microsoft.com/office/drawing/2014/main" id="{E8E5D4F9-2213-4B8D-A64C-D923F5AC7D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Water Quantity</a:t>
            </a:r>
            <a:endParaRPr lang="en-US" sz="2400" dirty="0"/>
          </a:p>
        </p:txBody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8409358E-40A4-4D3C-BB3F-AA81D9111D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5059362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/>
              <a:t>Daily consumption varies widely </a:t>
            </a:r>
          </a:p>
          <a:p>
            <a:pPr lvl="1" eaLnBrk="1" hangingPunct="1">
              <a:defRPr/>
            </a:pPr>
            <a:r>
              <a:rPr lang="en-US" sz="2400" dirty="0"/>
              <a:t>600 </a:t>
            </a:r>
            <a:r>
              <a:rPr lang="en-US" sz="2400" dirty="0" err="1"/>
              <a:t>gpd</a:t>
            </a:r>
            <a:r>
              <a:rPr lang="en-US" sz="2400" dirty="0"/>
              <a:t> per metered service including residential, commercial and industrial customers</a:t>
            </a:r>
          </a:p>
          <a:p>
            <a:pPr lvl="1" eaLnBrk="1" hangingPunct="1">
              <a:defRPr/>
            </a:pPr>
            <a:r>
              <a:rPr lang="en-US" sz="2400" dirty="0"/>
              <a:t>100-200 </a:t>
            </a:r>
            <a:r>
              <a:rPr lang="en-US" sz="2400" dirty="0" err="1"/>
              <a:t>gpd</a:t>
            </a:r>
            <a:r>
              <a:rPr lang="en-US" sz="2400" dirty="0"/>
              <a:t> per capita (80-150 </a:t>
            </a:r>
            <a:r>
              <a:rPr lang="en-US" sz="2400" dirty="0" err="1"/>
              <a:t>gpd</a:t>
            </a:r>
            <a:r>
              <a:rPr lang="en-US" sz="2400" dirty="0"/>
              <a:t> for residential)</a:t>
            </a:r>
          </a:p>
          <a:p>
            <a:pPr lvl="1" eaLnBrk="1" hangingPunct="1">
              <a:defRPr/>
            </a:pPr>
            <a:r>
              <a:rPr lang="en-US" sz="2400" dirty="0"/>
              <a:t>40 </a:t>
            </a:r>
            <a:r>
              <a:rPr lang="en-US" sz="2400" dirty="0" err="1"/>
              <a:t>gpd</a:t>
            </a:r>
            <a:r>
              <a:rPr lang="en-US" sz="2400" dirty="0"/>
              <a:t> per capita (using high-efficiency plumbing)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/>
              <a:t>Consumption also varies by season/day/hour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/>
              <a:t>Design of water systems must account for variation in municipal water consumption and water needed for fighting fires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F5E5B-B2E7-4EC3-B7ED-55A916877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MVWA  </a:t>
            </a:r>
            <a:r>
              <a:rPr lang="en-US" dirty="0">
                <a:hlinkClick r:id="rId2"/>
              </a:rPr>
              <a:t>https://www.mvwa.us/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ED1D5-4E1F-4AC0-9645-6786E3C68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18.2 </a:t>
            </a:r>
            <a:r>
              <a:rPr lang="en-US" dirty="0" err="1"/>
              <a:t>mgd</a:t>
            </a:r>
            <a:r>
              <a:rPr lang="en-US" dirty="0"/>
              <a:t> average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126,250 people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144 </a:t>
            </a:r>
            <a:r>
              <a:rPr lang="en-US" dirty="0" err="1"/>
              <a:t>gpcd</a:t>
            </a:r>
            <a:r>
              <a:rPr lang="en-US" dirty="0"/>
              <a:t> (c-capita)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D41B9-1F47-42AE-BC65-258695129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73805BBE-A0CB-422E-AFFB-6A28254E30F4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5</a:t>
            </a:fld>
            <a:endParaRPr lang="en-US" altLang="en-US"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7C6D4-03FD-4614-9F8D-9E4EAD046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Water Pressure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56CAE-C0A8-46A9-8AA4-E1506FAF4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125" y="1960563"/>
            <a:ext cx="7204075" cy="44958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Distribution system (65-75 psi)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Residential service connection (40 psi)</a:t>
            </a:r>
          </a:p>
          <a:p>
            <a:pPr>
              <a:defRPr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Maximum pressure is 150 psi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Pressures &gt;100 psi are undesirable </a:t>
            </a:r>
          </a:p>
          <a:p>
            <a:pPr lvl="1">
              <a:defRPr/>
            </a:pPr>
            <a:r>
              <a:rPr lang="en-US" dirty="0"/>
              <a:t>more breaks, greater leaks, undue stress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49140-F426-4CFB-B844-DE0446782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4C794077-87A5-4D2E-8201-481AEF529A16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6</a:t>
            </a:fld>
            <a:endParaRPr lang="en-US" altLang="en-US" sz="1200"/>
          </a:p>
        </p:txBody>
      </p:sp>
      <p:pic>
        <p:nvPicPr>
          <p:cNvPr id="13317" name="Picture 4" descr="water pressure gage">
            <a:extLst>
              <a:ext uri="{FF2B5EF4-FFF2-40B4-BE49-F238E27FC236}">
                <a16:creationId xmlns:a16="http://schemas.microsoft.com/office/drawing/2014/main" id="{59DADF2A-D32D-46C6-815D-AFDB9222A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300038"/>
            <a:ext cx="18669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6BD94E0-8D97-466A-A6DC-79F6D0B5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50C9F07D-3EC1-4D35-BA10-895DA93252A5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7</a:t>
            </a:fld>
            <a:endParaRPr lang="en-US" altLang="en-US" sz="1200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CF1F9D96-93DF-47A0-9680-301458BEFA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Needed Fire Flow (NFF)</a:t>
            </a:r>
            <a:endParaRPr lang="en-US" sz="2400"/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A030DF5C-589C-4DD7-B521-3A3C9C4258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Rate of water flow required for fire fighting to confine a major fire to the building within a block or other group complex with minimal loss.  </a:t>
            </a:r>
          </a:p>
          <a:p>
            <a:pPr eaLnBrk="1" hangingPunct="1">
              <a:defRPr/>
            </a:pPr>
            <a:endParaRPr 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Insurance Services Office (ISO)</a:t>
            </a:r>
          </a:p>
          <a:p>
            <a:pPr lvl="1" eaLnBrk="1" hangingPunct="1">
              <a:defRPr/>
            </a:pPr>
            <a:r>
              <a:rPr lang="en-US" i="1" dirty="0"/>
              <a:t>Guide for Determination of Needed Fire Flow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EA202DE-ECDC-4BB4-83F9-A31B73DB3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7ADCA396-F203-414A-8AB5-43CA249C5DB4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8</a:t>
            </a:fld>
            <a:endParaRPr lang="en-US" altLang="en-US" sz="1200"/>
          </a:p>
        </p:txBody>
      </p:sp>
      <p:sp>
        <p:nvSpPr>
          <p:cNvPr id="152578" name="Rectangle 2">
            <a:extLst>
              <a:ext uri="{FF2B5EF4-FFF2-40B4-BE49-F238E27FC236}">
                <a16:creationId xmlns:a16="http://schemas.microsoft.com/office/drawing/2014/main" id="{83E3F3E1-D97B-4D8F-AD29-F13B1541D4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NFF Calculation</a:t>
            </a:r>
            <a:endParaRPr lang="en-US" sz="2400" dirty="0"/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6FE31A56-8C2C-4350-A1F7-0CDC8820E1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Based on construction, occupancy, exposure and communication of each building in a building complex.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The fire protection system must be completed and in place prior to enclosing structures/buildings.  Also the water system must be separate than the potable system and is not metered.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EE48134-04D9-4AA2-9AD2-E54C3B85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3F6AD743-13E4-4EF8-9B84-5355686F6ACA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9</a:t>
            </a:fld>
            <a:endParaRPr lang="en-US" altLang="en-US" sz="1200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5C0E2AF7-3706-49B3-AA36-DBCC42F912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Practical Limits</a:t>
            </a:r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47BD8E12-E4F3-4917-9B4C-3C2102C005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8956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Flow range could be 500 </a:t>
            </a:r>
            <a:r>
              <a:rPr lang="en-US" dirty="0" err="1"/>
              <a:t>gpm</a:t>
            </a:r>
            <a:r>
              <a:rPr lang="en-US" dirty="0"/>
              <a:t> (minimum) to 3500 </a:t>
            </a:r>
            <a:r>
              <a:rPr lang="en-US" dirty="0" err="1"/>
              <a:t>gpm</a:t>
            </a:r>
            <a:endParaRPr lang="en-US" dirty="0"/>
          </a:p>
          <a:p>
            <a:pPr marL="609600" indent="-609600" eaLnBrk="1" hangingPunct="1">
              <a:defRPr/>
            </a:pPr>
            <a:endParaRPr 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Automatic sprinklers are effective and minimize flows that must be required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 </a:t>
            </a:r>
          </a:p>
        </p:txBody>
      </p:sp>
      <p:pic>
        <p:nvPicPr>
          <p:cNvPr id="18437" name="Picture 4" descr="fire sprinkler">
            <a:extLst>
              <a:ext uri="{FF2B5EF4-FFF2-40B4-BE49-F238E27FC236}">
                <a16:creationId xmlns:a16="http://schemas.microsoft.com/office/drawing/2014/main" id="{2BBFE5DA-C8A7-431F-80F6-1A7103F36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45013"/>
            <a:ext cx="3181350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 descr="hidden fire sprinkler">
            <a:extLst>
              <a:ext uri="{FF2B5EF4-FFF2-40B4-BE49-F238E27FC236}">
                <a16:creationId xmlns:a16="http://schemas.microsoft.com/office/drawing/2014/main" id="{0B567019-E8EA-4210-A233-6EF1BAD6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545013"/>
            <a:ext cx="26193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Slit">
  <a:themeElements>
    <a:clrScheme name="Slit 9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66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B8E2FF"/>
      </a:accent5>
      <a:accent6>
        <a:srgbClr val="8A8AE7"/>
      </a:accent6>
      <a:hlink>
        <a:srgbClr val="3333CC"/>
      </a:hlink>
      <a:folHlink>
        <a:srgbClr val="00808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1472</TotalTime>
  <Words>854</Words>
  <Application>Microsoft Office PowerPoint</Application>
  <PresentationFormat>On-screen Show (4:3)</PresentationFormat>
  <Paragraphs>212</Paragraphs>
  <Slides>32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Tahoma</vt:lpstr>
      <vt:lpstr>Arial</vt:lpstr>
      <vt:lpstr>Wingdings</vt:lpstr>
      <vt:lpstr>Slit</vt:lpstr>
      <vt:lpstr>CTC 450  Review</vt:lpstr>
      <vt:lpstr>CTC 450</vt:lpstr>
      <vt:lpstr>Objectives</vt:lpstr>
      <vt:lpstr>Water Quantity</vt:lpstr>
      <vt:lpstr>MVWA  https://www.mvwa.us/ </vt:lpstr>
      <vt:lpstr>Water Pressure</vt:lpstr>
      <vt:lpstr>Needed Fire Flow (NFF)</vt:lpstr>
      <vt:lpstr>NFF Calculation</vt:lpstr>
      <vt:lpstr>Practical Limits</vt:lpstr>
      <vt:lpstr>Water Supply Capacity  </vt:lpstr>
      <vt:lpstr>Distribution System</vt:lpstr>
      <vt:lpstr>Sources of Water  </vt:lpstr>
      <vt:lpstr>Piping Network</vt:lpstr>
      <vt:lpstr>Service Connections</vt:lpstr>
      <vt:lpstr>Water Main in Street to Private Building Supply</vt:lpstr>
      <vt:lpstr>Corporation Stop</vt:lpstr>
      <vt:lpstr>Kinds of Pipe</vt:lpstr>
      <vt:lpstr>Pipe Strength</vt:lpstr>
      <vt:lpstr>Joints</vt:lpstr>
      <vt:lpstr>Distribution Storage</vt:lpstr>
      <vt:lpstr>Water Storage</vt:lpstr>
      <vt:lpstr>Valves</vt:lpstr>
      <vt:lpstr>Gate Valve</vt:lpstr>
      <vt:lpstr>Butterfly Valve</vt:lpstr>
      <vt:lpstr>Swing Valve</vt:lpstr>
      <vt:lpstr>Other Valves</vt:lpstr>
      <vt:lpstr>Fire Hydrants</vt:lpstr>
      <vt:lpstr>Evaluating Distribution Systems Quantity</vt:lpstr>
      <vt:lpstr>Evaluating Distribution Systems Intake Capacity</vt:lpstr>
      <vt:lpstr>Evaluating Distribution Systems Pumping Capacity</vt:lpstr>
      <vt:lpstr>Evaluating Distribution Systems Piping Network</vt:lpstr>
      <vt:lpstr>Review Questions</vt:lpstr>
    </vt:vector>
  </TitlesOfParts>
  <Company>SUNY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Interchanges</dc:title>
  <dc:creator>Jayne Baran</dc:creator>
  <cp:lastModifiedBy>Jayne Baran</cp:lastModifiedBy>
  <cp:revision>81</cp:revision>
  <dcterms:created xsi:type="dcterms:W3CDTF">2002-10-04T19:39:32Z</dcterms:created>
  <dcterms:modified xsi:type="dcterms:W3CDTF">2026-03-13T13:50:00Z</dcterms:modified>
</cp:coreProperties>
</file>