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42"/>
  </p:notesMasterIdLst>
  <p:sldIdLst>
    <p:sldId id="256" r:id="rId2"/>
    <p:sldId id="285" r:id="rId3"/>
    <p:sldId id="317" r:id="rId4"/>
    <p:sldId id="313" r:id="rId5"/>
    <p:sldId id="318" r:id="rId6"/>
    <p:sldId id="349" r:id="rId7"/>
    <p:sldId id="350" r:id="rId8"/>
    <p:sldId id="276" r:id="rId9"/>
    <p:sldId id="331" r:id="rId10"/>
    <p:sldId id="340" r:id="rId11"/>
    <p:sldId id="343" r:id="rId12"/>
    <p:sldId id="315" r:id="rId13"/>
    <p:sldId id="341" r:id="rId14"/>
    <p:sldId id="332" r:id="rId15"/>
    <p:sldId id="352" r:id="rId16"/>
    <p:sldId id="353" r:id="rId17"/>
    <p:sldId id="333" r:id="rId18"/>
    <p:sldId id="334" r:id="rId19"/>
    <p:sldId id="325" r:id="rId20"/>
    <p:sldId id="345" r:id="rId21"/>
    <p:sldId id="346" r:id="rId22"/>
    <p:sldId id="347" r:id="rId23"/>
    <p:sldId id="348" r:id="rId24"/>
    <p:sldId id="326" r:id="rId25"/>
    <p:sldId id="351" r:id="rId26"/>
    <p:sldId id="354" r:id="rId27"/>
    <p:sldId id="355" r:id="rId28"/>
    <p:sldId id="316" r:id="rId29"/>
    <p:sldId id="319" r:id="rId30"/>
    <p:sldId id="320" r:id="rId31"/>
    <p:sldId id="321" r:id="rId32"/>
    <p:sldId id="322" r:id="rId33"/>
    <p:sldId id="327" r:id="rId34"/>
    <p:sldId id="344" r:id="rId35"/>
    <p:sldId id="323" r:id="rId36"/>
    <p:sldId id="324" r:id="rId37"/>
    <p:sldId id="328" r:id="rId38"/>
    <p:sldId id="329" r:id="rId39"/>
    <p:sldId id="330" r:id="rId40"/>
    <p:sldId id="31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12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2DD2F3-34DD-41CC-97EE-BEBEB00E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86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B744E9-012C-453F-9C22-2801C67683E2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EA432-2379-46B8-9E2B-0FF73F72318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C9BB99-88A7-451F-8E97-0C961B605375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8DE6D0-4416-4991-8950-AFF1B3AFA9E8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D7959D-8FC3-40AF-B7CA-2343120930B2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66403-5BBE-444A-B141-60CFD00597FB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551A44-8C0F-45BA-A1B7-E860CD006187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9D406-5339-48BC-B330-1410745124AB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885C9F-5E42-4CF8-9C33-412F3F8CA4A0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29D4B2-82F0-4480-8AB4-C32B12C55345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F54418-1249-4D34-8250-DE49D897A685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A002D6-2524-49B9-8544-835D515DF4A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B8BCCB-30A5-43B6-B650-7462BE8D0E5A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9CFD97-7768-461A-B77F-E3BE39F75BFA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5B31-2979-41D4-8248-F631C6BBBDCB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1E0314-A68A-4F77-8033-1829AD6D5CD0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B0C19B-BE7B-467A-AF17-81AE1A9DB623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A46C92-3715-491A-A68D-101303D19DA3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7D0F04-919F-4D64-AA1C-1E818700A75C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0201DA-C930-4466-A0C0-A0EC069B3BAA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AD5E26-757A-47B5-98D8-2FF342C7C4A9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B957E5-3D23-415F-9400-492C3A2126F9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CA03C-6E93-4CAE-BCD0-78987827E69F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AFFA24-6562-4756-9BEE-D29046891965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6E66C4-E2CA-4DB5-A009-627A0F33B2C2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E3C617-51AD-4F00-94AD-10D70336D7E3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429F71-D65C-4FBB-8904-B6D721C99AC7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90DCB6-3F26-444E-9D05-19632793EB40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241A60-F5A4-449C-B19A-713C13C2A627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34AD09-FAA0-4028-8193-2F0830882E3D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9ED8BA-A60A-44CD-8C6F-C90BAE5ED598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5C9FEC-F3EE-4EFD-8C7A-CA0C1A0F30EC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FC40E5-0C03-43E9-BF8E-CA2773A3FE11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AA3F-38BC-49EB-849C-CCBA76EA0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28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DDBC-09B0-4A15-AC2D-5551DB499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5207-2338-4878-8BE2-23809E467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1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4F856-9827-4D94-874E-5A403AB6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B682-B5D9-4EC5-ACF0-58B404E59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4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BB6F4-1816-42FD-8707-6DFCFDDC8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6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3DCD-52A0-4670-9EAC-9847A1687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25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A604-38A1-48B5-8244-5622BC9AF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DC32-12B5-43D8-9258-ABC1FD994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06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B656-A1C1-4558-9373-89FC5382F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9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DDA8-5231-4F56-BDDD-9EF8E27C6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12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59A9C73-25D2-4E36-B2BC-CE38ACC8E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Ballast%20Example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state.mn.us/communities/environment/water/tenstates/standard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people.sunypoly.edu/~barans/classes/ctc450/pdf/CTC%20450%20W_WW%20Standards.docx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1517D2-6444-4942-903D-6D15AD96D144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450  Review</a:t>
            </a:r>
            <a:endParaRPr lang="en-US" altLang="en-US" sz="20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Water Quality (SPDES/SWPPP/NOI)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Water Distribution Systems</a:t>
            </a:r>
          </a:p>
        </p:txBody>
      </p:sp>
      <p:pic>
        <p:nvPicPr>
          <p:cNvPr id="2" name="Picture 1" descr="water distribution map with sensor loca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13764"/>
            <a:ext cx="5600700" cy="27187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54B2CF6-3606-40F0-A517-1814AC7078DA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 Works Standards</a:t>
            </a:r>
            <a:br>
              <a:rPr lang="en-US" altLang="en-US"/>
            </a:br>
            <a:r>
              <a:rPr lang="en-US" altLang="en-US"/>
              <a:t>Rapid Mixing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en-US" altLang="en-US" dirty="0"/>
          </a:p>
          <a:p>
            <a:pPr marL="344487" lvl="1" indent="0" eaLnBrk="1" hangingPunct="1">
              <a:buNone/>
              <a:defRPr/>
            </a:pPr>
            <a:r>
              <a:rPr lang="en-US" altLang="en-US" dirty="0"/>
              <a:t>Detention time for rapid mixing&lt;30 seconds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marL="344487" lvl="1" indent="0"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83B657-E418-4A8B-8AA8-AA60E5BF36B8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 Works Standards</a:t>
            </a:r>
            <a:br>
              <a:rPr lang="en-US" altLang="en-US"/>
            </a:br>
            <a:r>
              <a:rPr lang="en-US" altLang="en-US"/>
              <a:t>Flocculation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en-US" dirty="0"/>
              <a:t>Design inlets/outlets to prevent short-circuiting and </a:t>
            </a:r>
            <a:r>
              <a:rPr lang="en-US" altLang="en-US" dirty="0" err="1"/>
              <a:t>floc</a:t>
            </a:r>
            <a:r>
              <a:rPr lang="en-US" altLang="en-US" dirty="0"/>
              <a:t> destruction</a:t>
            </a:r>
          </a:p>
          <a:p>
            <a:pPr lvl="1" eaLnBrk="1" hangingPunct="1">
              <a:defRPr/>
            </a:pPr>
            <a:r>
              <a:rPr lang="en-US" altLang="en-US" dirty="0"/>
              <a:t>Detention time for </a:t>
            </a:r>
            <a:r>
              <a:rPr lang="en-US" altLang="en-US" dirty="0" err="1"/>
              <a:t>floc</a:t>
            </a:r>
            <a:r>
              <a:rPr lang="en-US" altLang="en-US" dirty="0"/>
              <a:t> formation &gt;=30 minutes</a:t>
            </a:r>
          </a:p>
          <a:p>
            <a:pPr lvl="1" eaLnBrk="1" hangingPunct="1">
              <a:defRPr/>
            </a:pPr>
            <a:r>
              <a:rPr lang="en-US" altLang="en-US" dirty="0"/>
              <a:t>Flow-through velocity shall be 0.5 to 1.5 </a:t>
            </a:r>
            <a:r>
              <a:rPr lang="en-US" altLang="en-US" dirty="0" err="1"/>
              <a:t>ft</a:t>
            </a:r>
            <a:r>
              <a:rPr lang="en-US" altLang="en-US" dirty="0"/>
              <a:t>/min</a:t>
            </a:r>
          </a:p>
          <a:p>
            <a:pPr lvl="1" eaLnBrk="1" hangingPunct="1">
              <a:defRPr/>
            </a:pPr>
            <a:r>
              <a:rPr lang="en-US" altLang="en-US" dirty="0"/>
              <a:t>Flocculation/sedimentation basins shall be as close together as possible</a:t>
            </a:r>
          </a:p>
          <a:p>
            <a:pPr lvl="1" eaLnBrk="1" hangingPunct="1">
              <a:defRPr/>
            </a:pPr>
            <a:r>
              <a:rPr lang="en-US" altLang="en-US" dirty="0"/>
              <a:t>Reduce turbulence at bends and changes in direction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ED3788B-8470-427A-9092-4C3AC984988C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Sedimentation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Removal of particulates, chemical floc and precipitates through gravity settling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Most are designed as </a:t>
            </a:r>
            <a:r>
              <a:rPr lang="en-US" altLang="en-US" dirty="0" err="1"/>
              <a:t>upflow</a:t>
            </a:r>
            <a:r>
              <a:rPr lang="en-US" altLang="en-US" dirty="0"/>
              <a:t> clarifiers where water rises vertically and solids settle to tank bottom where they are removed mechanically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Water enters the bottom and exits the top through a weir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4A62F3-E760-437F-A9C0-732F36BED62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 Works Standards</a:t>
            </a:r>
            <a:br>
              <a:rPr lang="en-US" altLang="en-US"/>
            </a:br>
            <a:r>
              <a:rPr lang="en-US" altLang="en-US"/>
              <a:t>Sedimentation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7" lvl="1" indent="0" eaLnBrk="1" hangingPunct="1">
              <a:buNone/>
              <a:defRPr/>
            </a:pPr>
            <a:r>
              <a:rPr lang="en-US" altLang="en-US" dirty="0"/>
              <a:t>Detention time &gt;=4 hours</a:t>
            </a:r>
          </a:p>
          <a:p>
            <a:pPr marL="344487" lvl="1" indent="0" eaLnBrk="1" hangingPunct="1">
              <a:buNone/>
              <a:defRPr/>
            </a:pPr>
            <a:endParaRPr lang="en-US" altLang="en-US" dirty="0"/>
          </a:p>
          <a:p>
            <a:pPr marL="344487" lvl="1" indent="0" eaLnBrk="1" hangingPunct="1">
              <a:buNone/>
              <a:defRPr/>
            </a:pPr>
            <a:r>
              <a:rPr lang="en-US" altLang="en-US" dirty="0"/>
              <a:t>Max. horizontal velocity is 0.5 </a:t>
            </a:r>
            <a:r>
              <a:rPr lang="en-US" altLang="en-US" dirty="0" err="1"/>
              <a:t>ft</a:t>
            </a:r>
            <a:r>
              <a:rPr lang="en-US" altLang="en-US" dirty="0"/>
              <a:t>/min</a:t>
            </a:r>
          </a:p>
          <a:p>
            <a:pPr marL="344487" lvl="1" indent="0" eaLnBrk="1" hangingPunct="1">
              <a:buNone/>
              <a:defRPr/>
            </a:pPr>
            <a:endParaRPr lang="en-US" altLang="en-US" dirty="0"/>
          </a:p>
          <a:p>
            <a:pPr marL="344487" lvl="1" indent="0" eaLnBrk="1" hangingPunct="1">
              <a:buNone/>
              <a:defRPr/>
            </a:pPr>
            <a:r>
              <a:rPr lang="en-US" altLang="en-US" dirty="0"/>
              <a:t>Max weir loading is 20,000 gpd/ft of weir length</a:t>
            </a:r>
          </a:p>
          <a:p>
            <a:pPr marL="344487" lvl="1" indent="0" eaLnBrk="1" hangingPunct="1">
              <a:buNone/>
              <a:defRPr/>
            </a:pPr>
            <a:endParaRPr lang="en-US" altLang="en-US" dirty="0"/>
          </a:p>
          <a:p>
            <a:pPr marL="344487" lvl="1" indent="0" eaLnBrk="1" hangingPunct="1">
              <a:buNone/>
              <a:defRPr/>
            </a:pPr>
            <a:r>
              <a:rPr lang="en-US" altLang="en-US" dirty="0"/>
              <a:t>Overflow rate in range of 500-800 gpd/</a:t>
            </a:r>
            <a:r>
              <a:rPr lang="en-US" altLang="en-US" dirty="0" err="1"/>
              <a:t>sq</a:t>
            </a:r>
            <a:r>
              <a:rPr lang="en-US" altLang="en-US" dirty="0"/>
              <a:t> ft</a:t>
            </a:r>
          </a:p>
          <a:p>
            <a:pPr marL="344487" lvl="1" indent="0" eaLnBrk="1" hangingPunct="1">
              <a:buNone/>
              <a:defRPr/>
            </a:pPr>
            <a:r>
              <a:rPr lang="en-US" altLang="en-US" sz="2400" dirty="0"/>
              <a:t>Overflow rate (</a:t>
            </a:r>
            <a:r>
              <a:rPr lang="en-US" altLang="en-US" sz="2400" dirty="0" err="1"/>
              <a:t>upflow</a:t>
            </a:r>
            <a:r>
              <a:rPr lang="en-US" altLang="en-US" sz="2400" dirty="0"/>
              <a:t> velocity)</a:t>
            </a:r>
          </a:p>
          <a:p>
            <a:pPr marL="344487" lvl="1" indent="0"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561EF7F-5173-4E15-AC81-E9EE47B81E40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Reaction Rates </a:t>
            </a:r>
            <a:br>
              <a:rPr lang="en-US" altLang="en-US" dirty="0"/>
            </a:br>
            <a:endParaRPr lang="en-US" altLang="en-US" sz="28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9"/>
            <a:ext cx="4800600" cy="471328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Zero-order: Rate of reaction is not dependent on concentration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First-order:  Rate is dependent upon concentration of the reactant (the higher the concentration the faster the rate). 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First-order is most common in W&amp;WW processes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209799"/>
            <a:ext cx="3294882" cy="297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C=C</a:t>
            </a:r>
            <a:r>
              <a:rPr lang="en-US" baseline="-25000" dirty="0"/>
              <a:t>o</a:t>
            </a:r>
            <a:r>
              <a:rPr lang="en-US" dirty="0"/>
              <a:t>-k*t  (y-intercept=?) (slope=?)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Where:</a:t>
            </a:r>
          </a:p>
          <a:p>
            <a:pPr marL="0" indent="0">
              <a:buNone/>
            </a:pPr>
            <a:r>
              <a:rPr lang="en-US" sz="2800" dirty="0"/>
              <a:t>C=Concentration of a reactant at any time t (mg/l)</a:t>
            </a:r>
          </a:p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baseline="-25000" dirty="0"/>
              <a:t>o</a:t>
            </a:r>
            <a:r>
              <a:rPr lang="en-US" sz="2800" dirty="0"/>
              <a:t>=Initial concentration of reactant (mg/l)</a:t>
            </a:r>
          </a:p>
          <a:p>
            <a:pPr marL="0" indent="0">
              <a:buNone/>
            </a:pPr>
            <a:r>
              <a:rPr lang="en-US" sz="2800" dirty="0"/>
              <a:t>k=Reaction-rate constant (per day)</a:t>
            </a:r>
          </a:p>
          <a:p>
            <a:pPr marL="0" indent="0">
              <a:buNone/>
            </a:pPr>
            <a:r>
              <a:rPr lang="en-US" sz="2800" dirty="0"/>
              <a:t>t=Elapsed time (days)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4F856-9827-4D94-874E-5A403AB6F9E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9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C=C</a:t>
            </a:r>
            <a:r>
              <a:rPr lang="en-US" baseline="-25000" dirty="0"/>
              <a:t>o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baseline="30000" dirty="0" err="1"/>
              <a:t>kt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sz="2800" dirty="0"/>
              <a:t>Where: </a:t>
            </a:r>
          </a:p>
          <a:p>
            <a:pPr marL="0" indent="0">
              <a:buNone/>
            </a:pPr>
            <a:r>
              <a:rPr lang="en-US" sz="2800" dirty="0"/>
              <a:t>C=Concentration of a reactant at any time t (mg/l)</a:t>
            </a:r>
          </a:p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baseline="-25000" dirty="0"/>
              <a:t>o</a:t>
            </a:r>
            <a:r>
              <a:rPr lang="en-US" sz="2800" dirty="0"/>
              <a:t>=Initial concentration of reactant (mg/l)</a:t>
            </a:r>
          </a:p>
          <a:p>
            <a:pPr marL="0" indent="0">
              <a:buNone/>
            </a:pPr>
            <a:r>
              <a:rPr lang="en-US" sz="2800" dirty="0"/>
              <a:t>k=Reaction-rate constant (per day)</a:t>
            </a:r>
          </a:p>
          <a:p>
            <a:pPr marL="0" indent="0">
              <a:buNone/>
            </a:pPr>
            <a:r>
              <a:rPr lang="en-US" sz="2800" dirty="0"/>
              <a:t>t=Elapsed time (days)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4F856-9827-4D94-874E-5A403AB6F9E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93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81FE9E-CE3B-47AC-8D0D-666FE3D7F6E5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Detention Time </a:t>
            </a:r>
            <a:br>
              <a:rPr lang="en-US" altLang="en-US"/>
            </a:br>
            <a:r>
              <a:rPr lang="en-US" altLang="en-US"/>
              <a:t>Completely Mixed; First Order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>
                <a:solidFill>
                  <a:srgbClr val="00B050"/>
                </a:solidFill>
              </a:rPr>
              <a:t>t=(1/k)*((Co/Ct)-1)</a:t>
            </a:r>
          </a:p>
          <a:p>
            <a:pPr eaLnBrk="1" hangingPunct="1"/>
            <a:r>
              <a:rPr lang="en-US" altLang="en-US" dirty="0"/>
              <a:t>t=time </a:t>
            </a:r>
          </a:p>
          <a:p>
            <a:pPr eaLnBrk="1" hangingPunct="1"/>
            <a:r>
              <a:rPr lang="en-US" altLang="en-US" dirty="0"/>
              <a:t>k=rate constant (ideally obtained by lab experiments)</a:t>
            </a:r>
          </a:p>
          <a:p>
            <a:pPr eaLnBrk="1" hangingPunct="1"/>
            <a:r>
              <a:rPr lang="en-US" altLang="en-US" dirty="0"/>
              <a:t>Co=initial concentration</a:t>
            </a:r>
          </a:p>
          <a:p>
            <a:pPr eaLnBrk="1" hangingPunct="1"/>
            <a:r>
              <a:rPr lang="en-US" altLang="en-US" dirty="0"/>
              <a:t>Ct=concentration @ time t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Note: t and k must have consistent units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80B6829-082A-4224-B8B7-D6E8EA3AFBB8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Detention Time </a:t>
            </a:r>
            <a:br>
              <a:rPr lang="en-US" altLang="en-US"/>
            </a:br>
            <a:r>
              <a:rPr lang="en-US" altLang="en-US"/>
              <a:t>Plug Flow; First Order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>
                <a:solidFill>
                  <a:srgbClr val="00B050"/>
                </a:solidFill>
              </a:rPr>
              <a:t>t=(1/k)*(ln of Co/Ct)</a:t>
            </a:r>
          </a:p>
          <a:p>
            <a:pPr eaLnBrk="1" hangingPunct="1"/>
            <a:r>
              <a:rPr lang="en-US" altLang="en-US" dirty="0"/>
              <a:t>Where t=time </a:t>
            </a:r>
          </a:p>
          <a:p>
            <a:pPr eaLnBrk="1" hangingPunct="1"/>
            <a:r>
              <a:rPr lang="en-US" altLang="en-US" dirty="0"/>
              <a:t>k=rate constant</a:t>
            </a:r>
          </a:p>
          <a:p>
            <a:pPr eaLnBrk="1" hangingPunct="1"/>
            <a:r>
              <a:rPr lang="en-US" altLang="en-US" dirty="0"/>
              <a:t>Co=initial concentration</a:t>
            </a:r>
          </a:p>
          <a:p>
            <a:pPr eaLnBrk="1" hangingPunct="1"/>
            <a:r>
              <a:rPr lang="en-US" altLang="en-US" dirty="0"/>
              <a:t>Ct=concentration @ time t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Note: t and k must have consistent units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757DF6F-1E94-428E-B9CC-3703114A2BC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Detention Times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Problem Statement: Based on lab studies, the rate constant for a chemical coagulation reaction was found to be first-order kinetics with a k equal to 75 per day.  Calculate detention times required for completely mixed and plug flow reactors for an 80% reduction.  Given</a:t>
            </a:r>
          </a:p>
          <a:p>
            <a:pPr marL="0" indent="0" eaLnBrk="1" hangingPunct="1">
              <a:buNone/>
            </a:pPr>
            <a:r>
              <a:rPr lang="en-US" altLang="en-US" dirty="0"/>
              <a:t>Co=200 mg/l then Ct=?  (40 mg/l for 80% reduction)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F7CF26D-1DA9-419E-B33A-4A3ABD0EF7BA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Describe the basic processes for treating groundwater and surface water 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Calculate chemical coagulation detention times for both completely mixed and plug-flow reactors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7E39060-86DE-4509-8FA2-B4C967FEFE70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Detention Time-Completely Mixed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t=(1/k)*(Co/Ct-1)</a:t>
            </a:r>
          </a:p>
          <a:p>
            <a:pPr marL="0" indent="0" eaLnBrk="1" hangingPunct="1">
              <a:buNone/>
            </a:pPr>
            <a:r>
              <a:rPr lang="en-US" altLang="en-US" dirty="0"/>
              <a:t>t=(day/75*1440 minutes/day)*(200/40-1)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t=77 min 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Note: the detention time (Vol/Q) must be at least 77 minutes to obtain an 80% reduction in concentration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F7BD067-7702-4147-8D35-EAF47E4D815D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en-US" dirty="0"/>
              <a:t>Detention Times-Plug Flow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t=(1/k)*(ln of Co/Ct)</a:t>
            </a:r>
          </a:p>
          <a:p>
            <a:pPr marL="0" indent="0" eaLnBrk="1" hangingPunct="1">
              <a:buNone/>
            </a:pPr>
            <a:r>
              <a:rPr lang="en-US" altLang="en-US" dirty="0"/>
              <a:t>t=(1440/75)*(ln of 200/40)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t=31 min 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Note: the detention time (Vol/Q) must be at least 31 minutes to obtain an 80% reduction in concentration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738C700-5379-4976-A392-0415AD087ADC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Sedimentation Tank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Each half of an in-line treatment plant has the following sized units: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107950" indent="0" eaLnBrk="1" hangingPunct="1">
              <a:buNone/>
            </a:pPr>
            <a:r>
              <a:rPr lang="en-US" altLang="en-US" sz="2000" dirty="0"/>
              <a:t>Rapid Mixing Chamber: 855 ft3</a:t>
            </a:r>
          </a:p>
          <a:p>
            <a:pPr marL="107950" indent="0" eaLnBrk="1" hangingPunct="1">
              <a:buNone/>
            </a:pPr>
            <a:r>
              <a:rPr lang="en-US" altLang="en-US" sz="2000" dirty="0"/>
              <a:t>Flocculation Tank: 140’ wide; 58’ long; 14.5’ liquid depth</a:t>
            </a:r>
          </a:p>
          <a:p>
            <a:pPr marL="107950" indent="0" eaLnBrk="1" hangingPunct="1">
              <a:buNone/>
            </a:pPr>
            <a:r>
              <a:rPr lang="en-US" altLang="en-US" sz="2000" dirty="0"/>
              <a:t>Sedimentation Tank: 140’ wide; 280’ long; 17’ liquid depth</a:t>
            </a:r>
          </a:p>
          <a:p>
            <a:pPr marL="107950" indent="0" eaLnBrk="1" hangingPunct="1">
              <a:buNone/>
            </a:pPr>
            <a:r>
              <a:rPr lang="en-US" altLang="en-US" sz="2000" dirty="0"/>
              <a:t>Weir Length: 1,260’</a:t>
            </a:r>
          </a:p>
          <a:p>
            <a:pPr marL="107950" indent="0" eaLnBrk="1" hangingPunct="1">
              <a:buNone/>
            </a:pPr>
            <a:r>
              <a:rPr lang="en-US" altLang="en-US" sz="2000" dirty="0"/>
              <a:t>Design Flow: 40 </a:t>
            </a:r>
            <a:r>
              <a:rPr lang="en-US" altLang="en-US" sz="2000" dirty="0" err="1"/>
              <a:t>mgd</a:t>
            </a:r>
            <a:r>
              <a:rPr lang="en-US" altLang="en-US" sz="2000" dirty="0"/>
              <a:t> (assume 40 </a:t>
            </a:r>
            <a:r>
              <a:rPr lang="en-US" altLang="en-US" sz="2000" dirty="0" err="1"/>
              <a:t>mgd</a:t>
            </a:r>
            <a:r>
              <a:rPr lang="en-US" altLang="en-US" sz="2000" dirty="0"/>
              <a:t> per half of in-line treatment); Total flow to plant would be 80 </a:t>
            </a:r>
            <a:r>
              <a:rPr lang="en-US" altLang="en-US" sz="2000" dirty="0" err="1"/>
              <a:t>mgd</a:t>
            </a:r>
            <a:endParaRPr lang="en-US" altLang="en-US" sz="2000" dirty="0"/>
          </a:p>
          <a:p>
            <a:pPr eaLnBrk="1" hangingPunct="1"/>
            <a:endParaRPr lang="en-US" altLang="en-US" sz="1800" dirty="0"/>
          </a:p>
          <a:p>
            <a:pPr marL="0" indent="0" eaLnBrk="1" hangingPunct="1">
              <a:buNone/>
            </a:pPr>
            <a:r>
              <a:rPr lang="en-US" altLang="en-US" sz="2800" dirty="0"/>
              <a:t>Compare values to waterworks standards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947113-F644-4518-8426-40DEB927C1DF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Sedimentation </a:t>
            </a:r>
            <a:br>
              <a:rPr lang="en-US" altLang="en-US" dirty="0"/>
            </a:br>
            <a:r>
              <a:rPr lang="en-US" altLang="en-US" dirty="0"/>
              <a:t>(Check Detention Times)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1800" dirty="0"/>
              <a:t>Calculate other flow units given 40mgd:</a:t>
            </a:r>
          </a:p>
          <a:p>
            <a:pPr marL="742950" lvl="1" indent="-285750" eaLnBrk="1" hangingPunct="1"/>
            <a:r>
              <a:rPr lang="en-US" altLang="en-US" sz="1600" dirty="0"/>
              <a:t>27,800 </a:t>
            </a:r>
            <a:r>
              <a:rPr lang="en-US" altLang="en-US" sz="1600" dirty="0" err="1"/>
              <a:t>gpm</a:t>
            </a:r>
            <a:endParaRPr lang="en-US" altLang="en-US" sz="1600" dirty="0"/>
          </a:p>
          <a:p>
            <a:pPr marL="742950" lvl="1" indent="-285750" eaLnBrk="1" hangingPunct="1"/>
            <a:r>
              <a:rPr lang="en-US" altLang="en-US" sz="1600" dirty="0"/>
              <a:t>5,348,000 cubic </a:t>
            </a:r>
            <a:r>
              <a:rPr lang="en-US" altLang="en-US" sz="1600" dirty="0" err="1"/>
              <a:t>ft</a:t>
            </a:r>
            <a:r>
              <a:rPr lang="en-US" altLang="en-US" sz="1600" dirty="0"/>
              <a:t>/day</a:t>
            </a:r>
          </a:p>
          <a:p>
            <a:pPr marL="742950" lvl="1" indent="-285750" eaLnBrk="1" hangingPunct="1"/>
            <a:r>
              <a:rPr lang="en-US" altLang="en-US" sz="1600" dirty="0"/>
              <a:t>3,710 cubic </a:t>
            </a:r>
            <a:r>
              <a:rPr lang="en-US" altLang="en-US" sz="1600" dirty="0" err="1"/>
              <a:t>ft</a:t>
            </a:r>
            <a:r>
              <a:rPr lang="en-US" altLang="en-US" sz="1600" dirty="0"/>
              <a:t>/minute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marL="0" indent="0" eaLnBrk="1" hangingPunct="1">
              <a:buNone/>
            </a:pPr>
            <a:r>
              <a:rPr lang="en-US" altLang="en-US" sz="1800" dirty="0"/>
              <a:t>Determine Rapid Mixing Detention Time</a:t>
            </a:r>
          </a:p>
          <a:p>
            <a:pPr marL="742950" lvl="1" indent="-285750" eaLnBrk="1" hangingPunct="1"/>
            <a:r>
              <a:rPr lang="en-US" altLang="en-US" sz="1600" dirty="0"/>
              <a:t>V/Q=855/3710*60=14 seconds (</a:t>
            </a:r>
            <a:r>
              <a:rPr lang="en-US" altLang="en-US" sz="1600" dirty="0" err="1"/>
              <a:t>Std</a:t>
            </a:r>
            <a:r>
              <a:rPr lang="en-US" altLang="en-US" sz="1600" dirty="0"/>
              <a:t>&lt;30 seconds; </a:t>
            </a:r>
            <a:r>
              <a:rPr lang="en-US" altLang="en-US" sz="1600" dirty="0">
                <a:solidFill>
                  <a:srgbClr val="00CC00"/>
                </a:solidFill>
              </a:rPr>
              <a:t>okay</a:t>
            </a:r>
            <a:r>
              <a:rPr lang="en-US" altLang="en-US" sz="1600" dirty="0"/>
              <a:t>)</a:t>
            </a:r>
          </a:p>
          <a:p>
            <a:pPr marL="742950" lvl="1" indent="-285750" eaLnBrk="1" hangingPunct="1"/>
            <a:endParaRPr lang="en-US" altLang="en-US" sz="1600" dirty="0"/>
          </a:p>
          <a:p>
            <a:pPr marL="0" indent="0" eaLnBrk="1" hangingPunct="1">
              <a:buNone/>
            </a:pPr>
            <a:r>
              <a:rPr lang="en-US" altLang="en-US" sz="1800" dirty="0"/>
              <a:t>Determine Floc Tank Detention Time</a:t>
            </a:r>
          </a:p>
          <a:p>
            <a:pPr marL="742950" lvl="1" indent="-285750" eaLnBrk="1" hangingPunct="1"/>
            <a:r>
              <a:rPr lang="en-US" altLang="en-US" sz="1600" dirty="0"/>
              <a:t>V/Q=[(140*58*14.5)]/3710=32 minutes (</a:t>
            </a:r>
            <a:r>
              <a:rPr lang="en-US" altLang="en-US" sz="1600" dirty="0" err="1"/>
              <a:t>Std</a:t>
            </a:r>
            <a:r>
              <a:rPr lang="en-US" altLang="en-US" sz="1600" dirty="0"/>
              <a:t>&gt;30 minutes; </a:t>
            </a:r>
            <a:r>
              <a:rPr lang="en-US" altLang="en-US" sz="1600" dirty="0">
                <a:solidFill>
                  <a:srgbClr val="00CC00"/>
                </a:solidFill>
              </a:rPr>
              <a:t>okay</a:t>
            </a:r>
            <a:r>
              <a:rPr lang="en-US" altLang="en-US" sz="1600" dirty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marL="0" indent="0" eaLnBrk="1" hangingPunct="1">
              <a:buNone/>
            </a:pPr>
            <a:r>
              <a:rPr lang="en-US" altLang="en-US" sz="1800" dirty="0"/>
              <a:t>Determine </a:t>
            </a:r>
            <a:r>
              <a:rPr lang="en-US" altLang="en-US" sz="1800" dirty="0" err="1"/>
              <a:t>Sed</a:t>
            </a:r>
            <a:r>
              <a:rPr lang="en-US" altLang="en-US" sz="1800" dirty="0"/>
              <a:t> Tank Detention Time</a:t>
            </a:r>
          </a:p>
          <a:p>
            <a:pPr marL="742950" lvl="1" indent="-285750" eaLnBrk="1" hangingPunct="1"/>
            <a:r>
              <a:rPr lang="en-US" altLang="en-US" sz="1600" dirty="0"/>
              <a:t>V/Q=[(140*280*17)]/3710=180 min=3 </a:t>
            </a:r>
            <a:r>
              <a:rPr lang="en-US" altLang="en-US" sz="1600" dirty="0" err="1"/>
              <a:t>hr</a:t>
            </a:r>
            <a:r>
              <a:rPr lang="en-US" altLang="en-US" sz="1600" dirty="0"/>
              <a:t> (</a:t>
            </a:r>
            <a:r>
              <a:rPr lang="en-US" altLang="en-US" sz="1600" dirty="0" err="1"/>
              <a:t>Std</a:t>
            </a:r>
            <a:r>
              <a:rPr lang="en-US" altLang="en-US" sz="1600" dirty="0"/>
              <a:t>&gt;4 hours; </a:t>
            </a:r>
            <a:r>
              <a:rPr lang="en-US" altLang="en-US" sz="1600" dirty="0">
                <a:solidFill>
                  <a:schemeClr val="accent2"/>
                </a:solidFill>
              </a:rPr>
              <a:t>not okay</a:t>
            </a:r>
            <a:r>
              <a:rPr lang="en-US" altLang="en-US" sz="1600" dirty="0"/>
              <a:t>)</a:t>
            </a:r>
          </a:p>
          <a:p>
            <a:pPr marL="742950" lvl="1" indent="-285750" eaLnBrk="1" hangingPunct="1"/>
            <a:endParaRPr lang="en-US" altLang="en-US" sz="1600" dirty="0"/>
          </a:p>
          <a:p>
            <a:pPr marL="742950" lvl="1" indent="-285750" eaLnBrk="1" hangingPunct="1"/>
            <a:endParaRPr lang="en-US" altLang="en-US" sz="16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40E0293-BFE4-47C8-91BE-05DB86C79E11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Sedimentation (check other standards)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Check </a:t>
            </a:r>
            <a:r>
              <a:rPr lang="en-US" altLang="en-US" sz="2400" dirty="0" err="1"/>
              <a:t>Sed</a:t>
            </a:r>
            <a:r>
              <a:rPr lang="en-US" altLang="en-US" sz="2400" dirty="0"/>
              <a:t> Tank Horizontal Velocity:</a:t>
            </a:r>
          </a:p>
          <a:p>
            <a:pPr marL="742950" lvl="1" indent="-285750" eaLnBrk="1" hangingPunct="1"/>
            <a:r>
              <a:rPr lang="en-US" altLang="en-US" sz="2000" dirty="0"/>
              <a:t>V=Q/A=3710/(140*17)=1.6 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/min (</a:t>
            </a:r>
            <a:r>
              <a:rPr lang="en-US" altLang="en-US" sz="2000" dirty="0" err="1"/>
              <a:t>Std</a:t>
            </a:r>
            <a:r>
              <a:rPr lang="en-US" altLang="en-US" sz="2000" dirty="0"/>
              <a:t>&lt;0.5 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/min; </a:t>
            </a:r>
            <a:r>
              <a:rPr lang="en-US" altLang="en-US" sz="2000" dirty="0">
                <a:solidFill>
                  <a:schemeClr val="accent2"/>
                </a:solidFill>
              </a:rPr>
              <a:t>not okay</a:t>
            </a:r>
            <a:r>
              <a:rPr lang="en-US" altLang="en-US" sz="2000" dirty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400" dirty="0"/>
              <a:t>Check Weir Loading</a:t>
            </a:r>
          </a:p>
          <a:p>
            <a:pPr marL="742950" lvl="1" indent="-285750" eaLnBrk="1" hangingPunct="1"/>
            <a:r>
              <a:rPr lang="en-US" altLang="en-US" sz="2000" dirty="0"/>
              <a:t>Q/L=40 </a:t>
            </a:r>
            <a:r>
              <a:rPr lang="en-US" altLang="en-US" sz="2000" dirty="0" err="1"/>
              <a:t>mgd</a:t>
            </a:r>
            <a:r>
              <a:rPr lang="en-US" altLang="en-US" sz="2000" dirty="0"/>
              <a:t>/1260 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=32,000 </a:t>
            </a:r>
            <a:r>
              <a:rPr lang="en-US" altLang="en-US" sz="2000" dirty="0" err="1"/>
              <a:t>gpd</a:t>
            </a:r>
            <a:r>
              <a:rPr lang="en-US" altLang="en-US" sz="2000" dirty="0"/>
              <a:t>/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Std</a:t>
            </a:r>
            <a:r>
              <a:rPr lang="en-US" altLang="en-US" sz="2000" dirty="0"/>
              <a:t>&lt;20,000 </a:t>
            </a:r>
            <a:r>
              <a:rPr lang="en-US" altLang="en-US" sz="2000" dirty="0" err="1"/>
              <a:t>gpd</a:t>
            </a:r>
            <a:r>
              <a:rPr lang="en-US" altLang="en-US" sz="2000" dirty="0"/>
              <a:t>/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; </a:t>
            </a:r>
            <a:r>
              <a:rPr lang="en-US" altLang="en-US" sz="2000" dirty="0">
                <a:solidFill>
                  <a:schemeClr val="accent2"/>
                </a:solidFill>
              </a:rPr>
              <a:t>not okay</a:t>
            </a:r>
            <a:r>
              <a:rPr lang="en-US" altLang="en-US" sz="2000" dirty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400" dirty="0"/>
              <a:t>Check overflow rate</a:t>
            </a:r>
          </a:p>
          <a:p>
            <a:pPr marL="742950" lvl="1" indent="-285750" eaLnBrk="1" hangingPunct="1"/>
            <a:r>
              <a:rPr lang="en-US" altLang="en-US" sz="2000" dirty="0"/>
              <a:t>Q/surface area= 40 </a:t>
            </a:r>
            <a:r>
              <a:rPr lang="en-US" altLang="en-US" sz="2000" dirty="0" err="1"/>
              <a:t>mgd</a:t>
            </a:r>
            <a:r>
              <a:rPr lang="en-US" altLang="en-US" sz="2000" dirty="0"/>
              <a:t>/(140*280’)=1020 </a:t>
            </a:r>
            <a:r>
              <a:rPr lang="en-US" altLang="en-US" sz="2000" dirty="0" err="1"/>
              <a:t>gpd</a:t>
            </a:r>
            <a:r>
              <a:rPr lang="en-US" altLang="en-US" sz="2000" dirty="0"/>
              <a:t>/</a:t>
            </a:r>
            <a:r>
              <a:rPr lang="en-US" altLang="en-US" sz="2000" dirty="0" err="1"/>
              <a:t>sq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Std</a:t>
            </a:r>
            <a:r>
              <a:rPr lang="en-US" altLang="en-US" sz="2000" dirty="0"/>
              <a:t> 500-800 </a:t>
            </a:r>
            <a:r>
              <a:rPr lang="en-US" altLang="en-US" sz="2000" dirty="0" err="1"/>
              <a:t>gpd</a:t>
            </a:r>
            <a:r>
              <a:rPr lang="en-US" altLang="en-US" sz="2000" dirty="0"/>
              <a:t>/</a:t>
            </a:r>
            <a:r>
              <a:rPr lang="en-US" altLang="en-US" sz="2000" dirty="0" err="1"/>
              <a:t>sq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; </a:t>
            </a:r>
            <a:r>
              <a:rPr lang="en-US" altLang="en-US" sz="2000" dirty="0">
                <a:solidFill>
                  <a:schemeClr val="accent2"/>
                </a:solidFill>
              </a:rPr>
              <a:t>not okay</a:t>
            </a:r>
            <a:r>
              <a:rPr lang="en-US" altLang="en-US" sz="2000" dirty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Ballasted Flocculation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Ballast (heavy substance-</a:t>
            </a:r>
            <a:r>
              <a:rPr lang="en-US" dirty="0" err="1"/>
              <a:t>microsand</a:t>
            </a:r>
            <a:r>
              <a:rPr lang="en-US" dirty="0"/>
              <a:t>) is used to enhance flocculation and sedimentation.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ACTIFLO(trademark)---polymer/</a:t>
            </a:r>
            <a:r>
              <a:rPr lang="en-US" dirty="0" err="1"/>
              <a:t>microsand</a:t>
            </a:r>
            <a:r>
              <a:rPr lang="en-US" dirty="0"/>
              <a:t> is added which reduces floc/settling times by a factor of 6 or more.</a:t>
            </a:r>
          </a:p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Example Project in Colorado using Ballasted Flocculation/Sedimentation</a:t>
            </a:r>
            <a:r>
              <a:rPr lang="en-US" dirty="0"/>
              <a:t> </a:t>
            </a:r>
            <a:r>
              <a:rPr lang="en-US" sz="2400" dirty="0"/>
              <a:t>(skip 1</a:t>
            </a:r>
            <a:r>
              <a:rPr lang="en-US" sz="2400" baseline="30000" dirty="0"/>
              <a:t>st</a:t>
            </a:r>
            <a:r>
              <a:rPr lang="en-US" sz="2400" dirty="0"/>
              <a:t>/last page)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4F856-9827-4D94-874E-5A403AB6F9E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11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72E0-DDB2-4561-AC3F-EE8C1AD2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dirty="0"/>
              <a:t>Water Purification Facility 1/2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A72F8-9813-42C5-9006-937309B0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4F856-9827-4D94-874E-5A403AB6F9E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" name="Picture 5" descr="processes of a water purification facility (1/2)">
            <a:extLst>
              <a:ext uri="{FF2B5EF4-FFF2-40B4-BE49-F238E27FC236}">
                <a16:creationId xmlns:a16="http://schemas.microsoft.com/office/drawing/2014/main" id="{04B9E8EE-441C-45FD-95F1-4ECB6CE07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1" y="914400"/>
            <a:ext cx="7605762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91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75003D-EFF1-4CAA-9831-7465C1F5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Water Purification Facility 2/2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A72F8-9813-42C5-9006-937309B0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4F856-9827-4D94-874E-5A403AB6F9E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2" name="Picture 1" descr="processes of a water purification facility (2/2)">
            <a:extLst>
              <a:ext uri="{FF2B5EF4-FFF2-40B4-BE49-F238E27FC236}">
                <a16:creationId xmlns:a16="http://schemas.microsoft.com/office/drawing/2014/main" id="{EC9F1FEB-A4D4-428C-BDF2-67169821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1" y="1079929"/>
            <a:ext cx="7239380" cy="56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7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26DB445-979C-4504-8C6C-C6296ED6A1CE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Flocculator-Clarifiers 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Also known as solids contact units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Combines mixing, flocculation and sedimentation in a single tank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Advantages are less footprint and less cost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Disadvantage is less operating flexibility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EB987F-AD46-4B31-9A25-F88C8EE13AB7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en-US" dirty="0"/>
              <a:t>Filtration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876800" cy="4868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Removes </a:t>
            </a:r>
            <a:r>
              <a:rPr lang="en-US" altLang="en-US" sz="2800" dirty="0" err="1"/>
              <a:t>nonsettleable</a:t>
            </a:r>
            <a:r>
              <a:rPr lang="en-US" altLang="en-US" sz="2800" dirty="0"/>
              <a:t> solids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Usually consists of graded gravel and filter media (sand and anthracite) 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Backwashing is used to clean the filter (mechanical or air agitation may also be used)</a:t>
            </a:r>
            <a:endParaRPr lang="en-US" altLang="en-US" sz="3200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026" name="Picture 2" descr="details of a filtration tank (coal, sand, garne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68" y="2057400"/>
            <a:ext cx="3524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4F43C64-E5A6-4E5A-A960-EB7AFE21A2FB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 Treatment Objective</a:t>
            </a:r>
            <a:endParaRPr lang="en-US" altLang="en-US" sz="200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Provide water that is chemically and microbiologically safe for human consumption. 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  <a:p>
            <a:pPr marL="344487" lvl="1" indent="0" eaLnBrk="1" hangingPunct="1">
              <a:buNone/>
            </a:pPr>
            <a:r>
              <a:rPr lang="en-US" altLang="en-US" dirty="0"/>
              <a:t>Domestic Use (free from apparent turbidity, color, odor or objectionable taste)</a:t>
            </a:r>
          </a:p>
          <a:p>
            <a:pPr lvl="1" eaLnBrk="1" hangingPunct="1"/>
            <a:endParaRPr lang="en-US" altLang="en-US" dirty="0"/>
          </a:p>
          <a:p>
            <a:pPr marL="344487" lvl="1" indent="0" eaLnBrk="1" hangingPunct="1">
              <a:buNone/>
            </a:pPr>
            <a:r>
              <a:rPr lang="en-US" altLang="en-US" dirty="0"/>
              <a:t>Industrial Use (may be more stringent; decrease hardness to prevent scale deposits)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EF3AFB5-1717-4F5E-A7ED-9F42AC2BF9EF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Filtration Media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Complex reactions including straining, flocculation and sedimentation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Best to use the entire filter depth (not just the top few inches, which clogs the filter quickly)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09E0B0E-7BA6-44ED-8004-1E1041B025C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Filter Underdrain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Pipe laterals with orifices or nozzles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Vitrified tile block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Plastic dual-lateral block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Plastic nozzles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9A4AD8E-E084-4E5E-B3F1-0B3F4F3860B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44196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Other Filter Types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3434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Diatomaceous earth (small application)</a:t>
            </a:r>
          </a:p>
          <a:p>
            <a:pPr marL="0" indent="0" eaLnBrk="1" hangingPunct="1">
              <a:buNone/>
            </a:pPr>
            <a:r>
              <a:rPr lang="en-US" altLang="en-US" dirty="0" err="1"/>
              <a:t>Microstrainers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44196"/>
            <a:ext cx="3424342" cy="191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0445"/>
            <a:ext cx="2326105" cy="2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85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92" y="3470203"/>
            <a:ext cx="3700395" cy="277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BE792C-849B-4C0A-9C24-74BE00F01F4F}"/>
              </a:ext>
            </a:extLst>
          </p:cNvPr>
          <p:cNvSpPr/>
          <p:nvPr/>
        </p:nvSpPr>
        <p:spPr>
          <a:xfrm>
            <a:off x="4787456" y="2831584"/>
            <a:ext cx="3424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2800" dirty="0"/>
              <a:t>Slow sand filters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BC04F2C-0C4F-4A9D-81D8-6F405B99012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pPr eaLnBrk="1" hangingPunct="1"/>
            <a:r>
              <a:rPr lang="en-US" altLang="en-US" dirty="0"/>
              <a:t>Filtration Example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 filter unit is 15 </a:t>
            </a:r>
            <a:r>
              <a:rPr lang="en-US" altLang="en-US" dirty="0" err="1"/>
              <a:t>ft</a:t>
            </a:r>
            <a:r>
              <a:rPr lang="en-US" altLang="en-US" dirty="0"/>
              <a:t> by 30 ft.  After filtering 2.50-million gallons in a 24-hr period, the filter is backwashed at a rate of 15 </a:t>
            </a:r>
            <a:r>
              <a:rPr lang="en-US" altLang="en-US" dirty="0" err="1"/>
              <a:t>gpm</a:t>
            </a:r>
            <a:r>
              <a:rPr lang="en-US" altLang="en-US" dirty="0"/>
              <a:t>/square </a:t>
            </a:r>
            <a:r>
              <a:rPr lang="en-US" altLang="en-US" dirty="0" err="1"/>
              <a:t>ft</a:t>
            </a:r>
            <a:r>
              <a:rPr lang="en-US" altLang="en-US" dirty="0"/>
              <a:t> for 12 minutes.  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Compute the average filtration rate and the quantity and percentage of treated water used in backwashing.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5F87C6E-85C6-418A-9110-FF08B500EE0D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Filtration  Example</a:t>
            </a:r>
            <a:br>
              <a:rPr lang="en-US" altLang="en-US" dirty="0"/>
            </a:br>
            <a:r>
              <a:rPr lang="en-US" altLang="en-US" dirty="0"/>
              <a:t>Answers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Surface Area of filter unit = 450 ft</a:t>
            </a:r>
            <a:r>
              <a:rPr lang="en-US" altLang="en-US" baseline="30000" dirty="0"/>
              <a:t>2</a:t>
            </a:r>
          </a:p>
          <a:p>
            <a:pPr marL="0" indent="0" eaLnBrk="1" hangingPunct="1">
              <a:buNone/>
            </a:pPr>
            <a:r>
              <a:rPr lang="en-US" altLang="en-US" dirty="0"/>
              <a:t>Filtration rate= Q/A= </a:t>
            </a:r>
            <a:r>
              <a:rPr lang="en-US" altLang="en-US" dirty="0">
                <a:solidFill>
                  <a:srgbClr val="FF0000"/>
                </a:solidFill>
              </a:rPr>
              <a:t>3.9 </a:t>
            </a:r>
            <a:r>
              <a:rPr lang="en-US" altLang="en-US" dirty="0" err="1">
                <a:solidFill>
                  <a:srgbClr val="FF0000"/>
                </a:solidFill>
              </a:rPr>
              <a:t>gpm</a:t>
            </a:r>
            <a:r>
              <a:rPr lang="en-US" altLang="en-US" dirty="0">
                <a:solidFill>
                  <a:srgbClr val="FF0000"/>
                </a:solidFill>
              </a:rPr>
              <a:t>/ft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Quantity of wash water=15gpm/ft</a:t>
            </a:r>
            <a:r>
              <a:rPr lang="en-US" altLang="en-US" baseline="30000" dirty="0"/>
              <a:t>2 </a:t>
            </a:r>
            <a:r>
              <a:rPr lang="en-US" altLang="en-US" dirty="0"/>
              <a:t>*12 min*450 = </a:t>
            </a:r>
            <a:r>
              <a:rPr lang="en-US" altLang="en-US" dirty="0">
                <a:solidFill>
                  <a:srgbClr val="FF0000"/>
                </a:solidFill>
              </a:rPr>
              <a:t>81,000 gal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Wash water/treated water= 81,000/2.5E^6 = </a:t>
            </a:r>
            <a:r>
              <a:rPr lang="en-US" altLang="en-US" dirty="0">
                <a:solidFill>
                  <a:srgbClr val="FF0000"/>
                </a:solidFill>
              </a:rPr>
              <a:t>3.2%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7F1D8D8-1269-4AB2-9B2C-0C8A68BB44E8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Chemical Feeders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Applies chemicals at a constant rate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Liquid or dry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Apply a specific volume or a specific weight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Volumetric dry feeders are simpler but a little less accurate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02189B7-615D-49C3-9E4E-0B9847341B54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Coagulants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Most common is alum (aluminum sulfate)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Less common are other aluminum-based coagulants and those based on iron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Synthetic polymers are sometimes used to aid coagulation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2E5444B-77F6-4D8B-978A-D99E99D2828C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Taste &amp; Odor Control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Specific to each site</a:t>
            </a:r>
          </a:p>
          <a:p>
            <a:pPr eaLnBrk="1" hangingPunct="1"/>
            <a:r>
              <a:rPr lang="en-US" altLang="en-US"/>
              <a:t>Aeration </a:t>
            </a:r>
          </a:p>
          <a:p>
            <a:pPr eaLnBrk="1" hangingPunct="1"/>
            <a:r>
              <a:rPr lang="en-US" altLang="en-US"/>
              <a:t>Carbon adsorption</a:t>
            </a:r>
          </a:p>
          <a:p>
            <a:pPr eaLnBrk="1" hangingPunct="1"/>
            <a:r>
              <a:rPr lang="en-US" altLang="en-US"/>
              <a:t>Potassium permanganate</a:t>
            </a:r>
          </a:p>
          <a:p>
            <a:pPr eaLnBrk="1" hangingPunct="1"/>
            <a:r>
              <a:rPr lang="en-US" altLang="en-US"/>
              <a:t>Manganese zeolite process</a:t>
            </a:r>
          </a:p>
          <a:p>
            <a:pPr eaLnBrk="1" hangingPunct="1"/>
            <a:r>
              <a:rPr lang="en-US" altLang="en-US"/>
              <a:t>Water softening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142BC65-AD40-4F71-B5DE-C940E7C53044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Precipitation Softening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Hardness in water is caused by Ca and Mg ions</a:t>
            </a:r>
          </a:p>
          <a:p>
            <a:pPr eaLnBrk="1" hangingPunct="1"/>
            <a:r>
              <a:rPr lang="en-US" altLang="en-US"/>
              <a:t>Softening uses lime and soda ash</a:t>
            </a:r>
          </a:p>
          <a:p>
            <a:pPr eaLnBrk="1" hangingPunct="1"/>
            <a:r>
              <a:rPr lang="en-US" altLang="en-US"/>
              <a:t>Split treatment is sometimes used to avoid wasting lime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C6D5EAC-9FAF-4AE5-80AB-413832D8BC34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Avoid Corrosion by: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544" y="1123951"/>
            <a:ext cx="5174382" cy="2686049"/>
          </a:xfrm>
        </p:spPr>
        <p:txBody>
          <a:bodyPr/>
          <a:lstStyle/>
          <a:p>
            <a:pPr eaLnBrk="1" hangingPunct="1"/>
            <a:r>
              <a:rPr lang="en-US" altLang="en-US" dirty="0"/>
              <a:t>using cement mortar inside of pipe </a:t>
            </a:r>
          </a:p>
          <a:p>
            <a:pPr eaLnBrk="1" hangingPunct="1"/>
            <a:r>
              <a:rPr lang="en-US" altLang="en-US" dirty="0"/>
              <a:t>forming a protective film of calcium carbonate</a:t>
            </a:r>
          </a:p>
          <a:p>
            <a:pPr eaLnBrk="1" hangingPunct="1"/>
            <a:r>
              <a:rPr lang="en-US" altLang="en-US" dirty="0"/>
              <a:t> cathodic protection</a:t>
            </a:r>
          </a:p>
        </p:txBody>
      </p:sp>
      <p:pic>
        <p:nvPicPr>
          <p:cNvPr id="4098" name="Picture 2" descr="cathode protec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4" y="4114800"/>
            <a:ext cx="484548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79" y="762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caling of a water 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94" y="2971800"/>
            <a:ext cx="3774353" cy="2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B1F0B8C-FA26-4E1E-A3D7-E73BB62D017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Processes</a:t>
            </a:r>
            <a:endParaRPr lang="en-US" altLang="en-US" sz="200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Presedimentation</a:t>
            </a:r>
          </a:p>
          <a:p>
            <a:pPr eaLnBrk="1" hangingPunct="1"/>
            <a:r>
              <a:rPr lang="en-US" altLang="en-US"/>
              <a:t>Chemical clarification (coagulation, sedimentation and filtration)</a:t>
            </a:r>
          </a:p>
          <a:p>
            <a:pPr eaLnBrk="1" hangingPunct="1"/>
            <a:r>
              <a:rPr lang="en-US" altLang="en-US"/>
              <a:t>Precipitation Softening</a:t>
            </a:r>
          </a:p>
          <a:p>
            <a:pPr eaLnBrk="1" hangingPunct="1"/>
            <a:r>
              <a:rPr lang="en-US" altLang="en-US"/>
              <a:t>Disinfection</a:t>
            </a:r>
          </a:p>
          <a:p>
            <a:pPr eaLnBrk="1" hangingPunct="1"/>
            <a:r>
              <a:rPr lang="en-US" altLang="en-US"/>
              <a:t>Fluoridation</a:t>
            </a:r>
          </a:p>
          <a:p>
            <a:pPr eaLnBrk="1" hangingPunct="1"/>
            <a:r>
              <a:rPr lang="en-US" altLang="en-US"/>
              <a:t>Chlorination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7CBAB44-FEFF-498A-9C3A-8A23CA433865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Waste Streams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Sludge from the settling tank (after chemical coagulation or softening processes)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Wash water from backwashing filters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Treatments</a:t>
            </a:r>
          </a:p>
          <a:p>
            <a:pPr marL="990600" lvl="1" indent="-646113" eaLnBrk="1" hangingPunct="1">
              <a:lnSpc>
                <a:spcPct val="90000"/>
              </a:lnSpc>
            </a:pPr>
            <a:r>
              <a:rPr lang="en-US" altLang="en-US" dirty="0"/>
              <a:t>Pipe to municipal sewer</a:t>
            </a:r>
          </a:p>
          <a:p>
            <a:pPr marL="990600" lvl="1" indent="-646113" eaLnBrk="1" hangingPunct="1">
              <a:lnSpc>
                <a:spcPct val="90000"/>
              </a:lnSpc>
            </a:pPr>
            <a:r>
              <a:rPr lang="en-US" altLang="en-US" dirty="0"/>
              <a:t>Discharge to lagoon</a:t>
            </a:r>
          </a:p>
          <a:p>
            <a:pPr marL="990600" lvl="1" indent="-646113" eaLnBrk="1" hangingPunct="1">
              <a:lnSpc>
                <a:spcPct val="90000"/>
              </a:lnSpc>
            </a:pPr>
            <a:r>
              <a:rPr lang="en-US" altLang="en-US" dirty="0"/>
              <a:t>Process for disposal to landfill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dirty="0"/>
          </a:p>
          <a:p>
            <a:pPr marL="990600" lvl="1" indent="-6461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A687EB-8DF9-4C24-83B7-3D5BE070F21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Processing Requirements</a:t>
            </a:r>
            <a:endParaRPr lang="en-US" altLang="en-US" sz="2000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Groundwater from wells is usually easily processed </a:t>
            </a:r>
            <a:r>
              <a:rPr lang="en-US" altLang="en-US" sz="2400" dirty="0"/>
              <a:t>(may only need disinfection and fluoridation)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River water usually requires the most processing (much variation)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Water from lakes/reservoirs is usually in-between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altLang="en-US" dirty="0"/>
              <a:t>Current Standards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334000" cy="4953000"/>
          </a:xfrm>
        </p:spPr>
        <p:txBody>
          <a:bodyPr/>
          <a:lstStyle/>
          <a:p>
            <a:pPr marL="0" lvl="1" eaLnBrk="1" hangingPunct="1">
              <a:buFont typeface="Wingdings" pitchFamily="2" charset="2"/>
              <a:buNone/>
            </a:pPr>
            <a:r>
              <a:rPr lang="en-US" altLang="en-US" dirty="0"/>
              <a:t>Homework/Tests: Given configurations and flow data calculate existing parameters and compare to standards provided for this class.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n-US" altLang="en-US" dirty="0"/>
              <a:t>2022-Current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n-US" altLang="en-US" dirty="0"/>
              <a:t>Archived </a:t>
            </a:r>
            <a:r>
              <a:rPr lang="en-US" altLang="en-US" sz="1600" dirty="0"/>
              <a:t>(2012/2007/1990/1980)</a:t>
            </a:r>
            <a:endParaRPr lang="en-US" altLang="en-US" sz="1200" dirty="0"/>
          </a:p>
          <a:p>
            <a:pPr marL="0" lvl="1" eaLnBrk="1" hangingPunct="1">
              <a:buNone/>
            </a:pPr>
            <a:r>
              <a:rPr lang="en-US" altLang="en-US" sz="2000" dirty="0"/>
              <a:t>Ref: </a:t>
            </a:r>
            <a:r>
              <a:rPr lang="en-US" altLang="en-US" sz="1600" dirty="0">
                <a:hlinkClick r:id="rId3"/>
              </a:rPr>
              <a:t>https://www.health.state.mn.us/communities/environment/water/tenstates/standards.html</a:t>
            </a:r>
            <a:r>
              <a:rPr lang="en-US" altLang="en-US" sz="1600" dirty="0"/>
              <a:t> </a:t>
            </a:r>
          </a:p>
          <a:p>
            <a:pPr marL="0" lvl="1" eaLnBrk="1" hangingPunct="1">
              <a:buNone/>
            </a:pPr>
            <a:endParaRPr lang="en-US" altLang="en-US" sz="1600" dirty="0"/>
          </a:p>
          <a:p>
            <a:pPr marL="0" lvl="1" eaLnBrk="1" hangingPunct="1">
              <a:buNone/>
            </a:pPr>
            <a:r>
              <a:rPr lang="en-US" altLang="en-US" sz="1200" dirty="0"/>
              <a:t>Note: for this class use standards found here-  </a:t>
            </a:r>
            <a:r>
              <a:rPr lang="en-US" altLang="en-US" sz="1200" dirty="0">
                <a:hlinkClick r:id="rId4"/>
              </a:rPr>
              <a:t>https://people.sunypoly.edu/~barans/classes/ctc450/pdf/CTC%20450%20W_WW%20Standards.docx.pdf</a:t>
            </a:r>
            <a:r>
              <a:rPr lang="en-US" altLang="en-US" sz="1200" dirty="0"/>
              <a:t> 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23792"/>
            <a:ext cx="1101994" cy="16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19" y="1447800"/>
            <a:ext cx="2771775" cy="326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Presedimentation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Used to settle out heavy solids from muddy river water prior to chemical flocculation/sedimentation.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Detention time should be greater than or equal to 3 hours.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ECF0DD-3ED8-4402-9287-3CCB6C7D11C0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C61E5BD-A314-4026-90C8-C62055EE774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Mixing and Flocculation Sedimentation 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Rapid mixing of chemicals with raw water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Flocculation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Sedimentation (settling tank)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492A-A6D7-41C5-966B-AB25ADA4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Water Treatment Process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DC44526-E561-4F27-A9C2-D418F1A8DAF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pic>
        <p:nvPicPr>
          <p:cNvPr id="11267" name="Picture 6" descr="water treatment process (rapid mix, slow mix and settling basi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17082"/>
            <a:ext cx="88217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7621"/>
            <a:ext cx="1928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06950"/>
            <a:ext cx="1928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37767"/>
            <a:ext cx="1928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1796</TotalTime>
  <Words>1645</Words>
  <Application>Microsoft Office PowerPoint</Application>
  <PresentationFormat>On-screen Show (4:3)</PresentationFormat>
  <Paragraphs>328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Wingdings</vt:lpstr>
      <vt:lpstr>Network</vt:lpstr>
      <vt:lpstr>CTC 450  Review</vt:lpstr>
      <vt:lpstr>Objectives</vt:lpstr>
      <vt:lpstr>Water Treatment Objective</vt:lpstr>
      <vt:lpstr>Primary Processes</vt:lpstr>
      <vt:lpstr>Processing Requirements</vt:lpstr>
      <vt:lpstr>Current Standards</vt:lpstr>
      <vt:lpstr>Presedimentation</vt:lpstr>
      <vt:lpstr>Mixing and Flocculation Sedimentation  </vt:lpstr>
      <vt:lpstr>Water Treatment Process</vt:lpstr>
      <vt:lpstr>Water Works Standards Rapid Mixing</vt:lpstr>
      <vt:lpstr>Water Works Standards Flocculation</vt:lpstr>
      <vt:lpstr>Sedimentation</vt:lpstr>
      <vt:lpstr>Water Works Standards Sedimentation</vt:lpstr>
      <vt:lpstr>Reaction Rates  </vt:lpstr>
      <vt:lpstr>Zero Order</vt:lpstr>
      <vt:lpstr>First Order</vt:lpstr>
      <vt:lpstr>Detention Time  Completely Mixed; First Order</vt:lpstr>
      <vt:lpstr>Detention Time  Plug Flow; First Order</vt:lpstr>
      <vt:lpstr> Detention Times </vt:lpstr>
      <vt:lpstr>Detention Time-Completely Mixed </vt:lpstr>
      <vt:lpstr>Detention Times-Plug Flow</vt:lpstr>
      <vt:lpstr> Sedimentation Tank</vt:lpstr>
      <vt:lpstr> Sedimentation  (Check Detention Times)</vt:lpstr>
      <vt:lpstr> Sedimentation (check other standards)</vt:lpstr>
      <vt:lpstr>Ballasted Flocculation</vt:lpstr>
      <vt:lpstr>Water Purification Facility 1/2</vt:lpstr>
      <vt:lpstr>Water Purification Facility 2/2</vt:lpstr>
      <vt:lpstr>Flocculator-Clarifiers  </vt:lpstr>
      <vt:lpstr>Filtration</vt:lpstr>
      <vt:lpstr>Filtration Media</vt:lpstr>
      <vt:lpstr>Filter Underdrain</vt:lpstr>
      <vt:lpstr>Other Filter Types</vt:lpstr>
      <vt:lpstr>Filtration Example</vt:lpstr>
      <vt:lpstr>Filtration  Example Answers</vt:lpstr>
      <vt:lpstr>Chemical Feeders</vt:lpstr>
      <vt:lpstr>Coagulants</vt:lpstr>
      <vt:lpstr>Taste &amp; Odor Control</vt:lpstr>
      <vt:lpstr>Precipitation Softening</vt:lpstr>
      <vt:lpstr>Avoid Corrosion by: </vt:lpstr>
      <vt:lpstr>Waste Streams 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121</cp:revision>
  <dcterms:created xsi:type="dcterms:W3CDTF">2002-10-04T19:39:32Z</dcterms:created>
  <dcterms:modified xsi:type="dcterms:W3CDTF">2026-03-30T14:33:53Z</dcterms:modified>
</cp:coreProperties>
</file>