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29"/>
  </p:notesMasterIdLst>
  <p:sldIdLst>
    <p:sldId id="256" r:id="rId2"/>
    <p:sldId id="285" r:id="rId3"/>
    <p:sldId id="317" r:id="rId4"/>
    <p:sldId id="337" r:id="rId5"/>
    <p:sldId id="313" r:id="rId6"/>
    <p:sldId id="318" r:id="rId7"/>
    <p:sldId id="331" r:id="rId8"/>
    <p:sldId id="336" r:id="rId9"/>
    <p:sldId id="340" r:id="rId10"/>
    <p:sldId id="341" r:id="rId11"/>
    <p:sldId id="339" r:id="rId12"/>
    <p:sldId id="332" r:id="rId13"/>
    <p:sldId id="314" r:id="rId14"/>
    <p:sldId id="333" r:id="rId15"/>
    <p:sldId id="334" r:id="rId16"/>
    <p:sldId id="276" r:id="rId17"/>
    <p:sldId id="325" r:id="rId18"/>
    <p:sldId id="315" r:id="rId19"/>
    <p:sldId id="326" r:id="rId20"/>
    <p:sldId id="338" r:id="rId21"/>
    <p:sldId id="316" r:id="rId22"/>
    <p:sldId id="335" r:id="rId23"/>
    <p:sldId id="319" r:id="rId24"/>
    <p:sldId id="320" r:id="rId25"/>
    <p:sldId id="321" r:id="rId26"/>
    <p:sldId id="322" r:id="rId27"/>
    <p:sldId id="342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576" autoAdjust="0"/>
  </p:normalViewPr>
  <p:slideViewPr>
    <p:cSldViewPr>
      <p:cViewPr varScale="1">
        <p:scale>
          <a:sx n="118" d="100"/>
          <a:sy n="118" d="100"/>
        </p:scale>
        <p:origin x="9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11FA11B-B803-4258-A980-C7C1A6FCBD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6888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6DFE6CB-0D34-416B-82E6-372911D06DC4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C6D8071-C41E-4565-8E60-CB8714204F53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97E88EC-D813-4271-A1F1-90C6A3A56147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687A44D-B5E1-4072-BEF9-B296C73C61CF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0F2BE93-1D3B-4358-964A-AC6F7B3CD717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60F5041-B19E-46F5-BC72-A4C4B300C404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2979E2B-E097-48E7-924E-9D4179A394BF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DDA3314-BB35-4FC2-AC5A-5F5B345A0957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18C9EC3-D281-4D79-AEA0-1191C23DC63F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53A0097-D781-4A06-BA6F-936E5424ECEA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B63797C-9D86-4D92-8789-AB85487A14CB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C0015AF-2F37-44C6-A05D-C05E4B2807A2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0F5EB94-62E7-4462-BF21-DBEC9718CAD0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C86089B-D0AE-4E25-9892-CAC71A0CBBBF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F8C23CC-990D-491E-B577-18824F1A8590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67284F8-4F95-45D9-986C-7332C07B0F76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9D0AE3B-E219-4540-9973-BA0CA2694353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BD3B02E-B01B-438A-9E55-5A9D2789A917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1970F4A-D2F2-43E0-AAC6-227CBC8D1DB3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76AD61A-F6EB-4979-9AFF-049D0C1FBF34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DD3C972-CCA4-47F3-AA41-92C8C261EA17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9DEE9C1-8A73-4D46-BFF1-0228C23C33E7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B1218AD-9926-4937-9033-16D5F0707524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0657EAA-6251-485C-AA5C-3BD1576FD5C4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019B9F4-6B3C-4F3F-8F72-E83538A481BC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A751E10-82B3-4EA6-95D2-055F76B4CB0A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9150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150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DE476-F064-4C36-831C-66B8A10891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656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7541C-BEE9-43F5-A83A-61FFAA1D9A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044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7BA827-6FB7-47B9-B546-3228054B6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018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B8021-93DA-4F94-8268-00ED0EF8BE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16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256AE-F6A4-40E0-96FB-877BDA508D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111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A6BED-A5C5-4624-A2DC-BD998F3BE2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633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D3ED4-D5E7-43FE-A029-507B46879D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29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60AC2-E73B-45D6-9D2C-F4E312B56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331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84E10-6648-47CD-9D25-8D43EAE27F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08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E1F18-FEE0-4939-B03A-E074E6C775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712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D2DD16-5EFD-47A0-8601-8D41BF869E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643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AAA2421A-1CE4-46C6-9AD9-B65BC45F5C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9048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xcelwater.com/eng/bottling/water-treatment-commercial-distillation.php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fumatech.com/EN/Membrane-technology/Membrane-processes/Electrodialysis/" TargetMode="External"/><Relationship Id="rId4" Type="http://schemas.openxmlformats.org/officeDocument/2006/relationships/hyperlink" Target="http://www.hcti.com/sm/aboutro/aboutro.html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robm.iadrjournals.org/cgi/reprint/1/4/261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nccd.cdc.gov/DOH_MWF/Default/Default.aspx" TargetMode="External"/><Relationship Id="rId4" Type="http://schemas.openxmlformats.org/officeDocument/2006/relationships/hyperlink" Target="../pdf/Articles_Papers/Paper%20on%20Fluoride.pd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04FD32D-6025-48A8-AA32-3E38C404B762}" type="slidenum">
              <a:rPr lang="en-US" altLang="en-US" smtClean="0">
                <a:latin typeface="Arial Black" pitchFamily="34" charset="0"/>
              </a:rPr>
              <a:pPr/>
              <a:t>1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CTC 450  Review</a:t>
            </a:r>
            <a:endParaRPr lang="en-US" altLang="en-US" sz="240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Water processing</a:t>
            </a:r>
          </a:p>
          <a:p>
            <a:pPr marL="0" indent="0" eaLnBrk="1" hangingPunct="1">
              <a:buNone/>
            </a:pPr>
            <a:r>
              <a:rPr lang="en-US" altLang="en-US" dirty="0"/>
              <a:t>	Add coagulator (alum), settle, filter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Chlorination Curve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altLang="en-US" dirty="0"/>
              <a:t>Chlorine first reacts w/ reducing agents (nitrites, ferrous iron and hydrogen sulfide)</a:t>
            </a:r>
          </a:p>
          <a:p>
            <a:r>
              <a:rPr lang="en-US" altLang="en-US" dirty="0"/>
              <a:t>Chlorine then reacts w/ ammonia to produce chloramines (</a:t>
            </a:r>
            <a:r>
              <a:rPr lang="en-US" altLang="en-US" dirty="0" err="1"/>
              <a:t>mono,di</a:t>
            </a:r>
            <a:r>
              <a:rPr lang="en-US" altLang="en-US" dirty="0"/>
              <a:t> and tri)</a:t>
            </a:r>
          </a:p>
          <a:p>
            <a:r>
              <a:rPr lang="en-US" altLang="en-US" dirty="0"/>
              <a:t>Chloramines are then oxidized which produces nitrous oxide, nitrogen and nitrogen </a:t>
            </a:r>
            <a:r>
              <a:rPr lang="en-US" altLang="en-US" dirty="0" err="1"/>
              <a:t>trichloride</a:t>
            </a:r>
            <a:endParaRPr lang="en-US" altLang="en-US" dirty="0"/>
          </a:p>
          <a:p>
            <a:r>
              <a:rPr lang="en-US" altLang="en-US" dirty="0"/>
              <a:t>Breakpoint occurs</a:t>
            </a:r>
          </a:p>
          <a:p>
            <a:r>
              <a:rPr lang="en-US" altLang="en-US" dirty="0"/>
              <a:t>Freely available chlorine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3367238-F031-4550-8708-B477C9118D8B}" type="slidenum">
              <a:rPr lang="en-US" altLang="en-US" smtClean="0">
                <a:latin typeface="Arial Black" pitchFamily="34" charset="0"/>
              </a:rPr>
              <a:pPr/>
              <a:t>10</a:t>
            </a:fld>
            <a:endParaRPr lang="en-US" altLang="en-US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D036A-F90A-463D-A572-1139C33F7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Chlorine Curve</a:t>
            </a:r>
          </a:p>
        </p:txBody>
      </p:sp>
      <p:sp>
        <p:nvSpPr>
          <p:cNvPr id="1331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32F815B-C0F9-42C9-AA08-B0C707805F21}" type="slidenum">
              <a:rPr lang="en-US" altLang="en-US" smtClean="0">
                <a:latin typeface="Arial Black" pitchFamily="34" charset="0"/>
              </a:rPr>
              <a:pPr/>
              <a:t>11</a:t>
            </a:fld>
            <a:endParaRPr lang="en-US" altLang="en-US">
              <a:latin typeface="Arial Black" pitchFamily="34" charset="0"/>
            </a:endParaRPr>
          </a:p>
        </p:txBody>
      </p:sp>
      <p:pic>
        <p:nvPicPr>
          <p:cNvPr id="13315" name="Picture 2" descr="Chlorine demand curv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057258"/>
            <a:ext cx="5715000" cy="394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228600" y="6107668"/>
            <a:ext cx="426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dirty="0"/>
              <a:t>See Fig 6-14 of your book (page 146)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D6FB306-0E1B-48E0-A224-1732A55018D4}" type="slidenum">
              <a:rPr lang="en-US" altLang="en-US" smtClean="0">
                <a:latin typeface="Arial Black" pitchFamily="34" charset="0"/>
              </a:rPr>
              <a:pPr/>
              <a:t>12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Oxidation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Chlorine is a strong oxidizer and can also be used for iron and manganese removal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20D110B-4BEF-49FF-85D9-8A079E31EDF2}" type="slidenum">
              <a:rPr lang="en-US" altLang="en-US" smtClean="0">
                <a:latin typeface="Arial Black" pitchFamily="34" charset="0"/>
              </a:rPr>
              <a:pPr/>
              <a:t>13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Providing a residual 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A chlorine residual is usually provided to prevent overgrowth in the piping systems beyond the treatment plant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Also chlorine is used to disinfect new equipment, repaired equipment, etc.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altLang="en-US" dirty="0"/>
          </a:p>
          <a:p>
            <a:pPr marL="990600" lvl="1" indent="-533400" eaLnBrk="1" hangingPunct="1">
              <a:buFont typeface="Wingdings" pitchFamily="2" charset="2"/>
              <a:buNone/>
            </a:pPr>
            <a:endParaRPr lang="en-US" altLang="en-US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altLang="en-US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altLang="en-US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altLang="en-US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84D6FF2-EF6C-4255-B27F-C3DAAAD156A2}" type="slidenum">
              <a:rPr lang="en-US" altLang="en-US" smtClean="0">
                <a:latin typeface="Arial Black" pitchFamily="34" charset="0"/>
              </a:rPr>
              <a:pPr/>
              <a:t>14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Chlorine By-Products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THM’s (</a:t>
            </a:r>
            <a:r>
              <a:rPr lang="en-US" altLang="en-US" dirty="0" err="1"/>
              <a:t>trihalomethanes</a:t>
            </a:r>
            <a:r>
              <a:rPr lang="en-US" altLang="en-US" dirty="0"/>
              <a:t>)</a:t>
            </a:r>
          </a:p>
          <a:p>
            <a:pPr eaLnBrk="1" hangingPunct="1"/>
            <a:r>
              <a:rPr lang="en-US" altLang="en-US" dirty="0"/>
              <a:t>HAA5 (</a:t>
            </a:r>
            <a:r>
              <a:rPr lang="en-US" altLang="en-US" dirty="0" err="1"/>
              <a:t>haloacetic</a:t>
            </a:r>
            <a:r>
              <a:rPr lang="en-US" altLang="en-US" dirty="0"/>
              <a:t> acids)</a:t>
            </a:r>
          </a:p>
          <a:p>
            <a:pPr eaLnBrk="1" hangingPunct="1"/>
            <a:r>
              <a:rPr lang="en-US" altLang="en-US" dirty="0"/>
              <a:t>NDMA (N-</a:t>
            </a:r>
            <a:r>
              <a:rPr lang="en-US" altLang="en-US" dirty="0" err="1"/>
              <a:t>nitrosodimethyalmine</a:t>
            </a:r>
            <a:r>
              <a:rPr lang="en-US" altLang="en-US"/>
              <a:t>)-</a:t>
            </a:r>
            <a:r>
              <a:rPr lang="en-US" altLang="en-US" sz="2800"/>
              <a:t>formed </a:t>
            </a:r>
            <a:r>
              <a:rPr lang="en-US" altLang="en-US" sz="2800" dirty="0"/>
              <a:t>from a reaction with dimethylamine when recycling wastewater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All are suspected carcinogens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A78E572-6C35-460E-A910-8271D584CBDD}" type="slidenum">
              <a:rPr lang="en-US" altLang="en-US" smtClean="0">
                <a:latin typeface="Arial Black" pitchFamily="34" charset="0"/>
              </a:rPr>
              <a:pPr/>
              <a:t>15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Minimizing By-Products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2672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Improve clarification process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Add activated carbon 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Use alternative disinfectants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Apply chlorine at later stages (after filtration)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E0656C2-F257-4F32-9BB1-02B548CE4BD7}" type="slidenum">
              <a:rPr lang="en-US" altLang="en-US" smtClean="0">
                <a:latin typeface="Arial Black" pitchFamily="34" charset="0"/>
              </a:rPr>
              <a:pPr/>
              <a:t>16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Other disinfectants  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2672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400" dirty="0"/>
              <a:t>Chlorine dioxide (potential formation of toxic chemicals and high cost; however, doesn’t react with ammonia and doesn’t form THM’s)</a:t>
            </a:r>
          </a:p>
          <a:p>
            <a:pPr marL="0" indent="0" eaLnBrk="1" hangingPunct="1">
              <a:buNone/>
            </a:pPr>
            <a:endParaRPr lang="en-US" altLang="en-US" sz="2400" dirty="0"/>
          </a:p>
          <a:p>
            <a:pPr marL="0" indent="0" eaLnBrk="1" hangingPunct="1">
              <a:buNone/>
            </a:pPr>
            <a:r>
              <a:rPr lang="en-US" altLang="en-US" sz="2400" dirty="0"/>
              <a:t>Ozone (high cost; doesn’t provide residual; however, ozone doesn’t form THM’s and may remove other toxic trace organic chemicals)</a:t>
            </a:r>
          </a:p>
          <a:p>
            <a:pPr marL="0" indent="0" eaLnBrk="1" hangingPunct="1">
              <a:buNone/>
            </a:pPr>
            <a:endParaRPr lang="en-US" altLang="en-US" sz="2400" dirty="0"/>
          </a:p>
          <a:p>
            <a:pPr marL="0" indent="0" eaLnBrk="1" hangingPunct="1">
              <a:buNone/>
            </a:pPr>
            <a:r>
              <a:rPr lang="en-US" altLang="en-US" sz="2400" dirty="0"/>
              <a:t>Ultraviolet Radiation (no chemicals; can supplement chlorine; inactivates cryptosporidium)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3CF13B7-6E3D-44BA-9C4D-E8FCE9512A89}" type="slidenum">
              <a:rPr lang="en-US" altLang="en-US" smtClean="0">
                <a:latin typeface="Arial Black" pitchFamily="34" charset="0"/>
              </a:rPr>
              <a:pPr/>
              <a:t>17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Disinfection C*t Product 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Inactivating pathogens is a function of the chemical concentration (C) and the time of contact (t)</a:t>
            </a:r>
          </a:p>
        </p:txBody>
      </p:sp>
      <p:pic>
        <p:nvPicPr>
          <p:cNvPr id="23554" name="Picture 2" descr="table showing chlorine concentration versus inactivation of giardia cys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962400"/>
            <a:ext cx="7213600" cy="214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3075CD4-065C-471D-BF83-279712EA73F4}" type="slidenum">
              <a:rPr lang="en-US" altLang="en-US" smtClean="0">
                <a:latin typeface="Arial Black" pitchFamily="34" charset="0"/>
              </a:rPr>
              <a:pPr/>
              <a:t>18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Determining C*t values in water treatment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EPA Guidance Manual describes procedure</a:t>
            </a:r>
          </a:p>
          <a:p>
            <a:pPr eaLnBrk="1" hangingPunct="1"/>
            <a:r>
              <a:rPr lang="en-US" altLang="en-US" sz="2800"/>
              <a:t>C*t is determined by summing C*t for tanks, reservoirs, and piping before it arrives to the first customer</a:t>
            </a:r>
          </a:p>
          <a:p>
            <a:pPr eaLnBrk="1" hangingPunct="1"/>
            <a:r>
              <a:rPr lang="en-US" altLang="en-US" sz="2800"/>
              <a:t>C is the free chlorine residual measured at the end of each chlorination segment (mg/l)</a:t>
            </a:r>
          </a:p>
          <a:p>
            <a:pPr eaLnBrk="1" hangingPunct="1"/>
            <a:r>
              <a:rPr lang="en-US" altLang="en-US" sz="2800"/>
              <a:t>t is the calculated contact time of the segment in minutes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26DE40F-BD3D-4062-A42F-56FD21542D2B}" type="slidenum">
              <a:rPr lang="en-US" altLang="en-US" smtClean="0">
                <a:latin typeface="Arial Black" pitchFamily="34" charset="0"/>
              </a:rPr>
              <a:pPr/>
              <a:t>19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Contact Time 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Contact time in reservoirs or tanks is not usually the detention time (short-circuiting and back-mixing)</a:t>
            </a:r>
          </a:p>
          <a:p>
            <a:pPr eaLnBrk="1" hangingPunct="1"/>
            <a:r>
              <a:rPr lang="en-US" altLang="en-US" dirty="0"/>
              <a:t>Tracer study is usually used and the contact time is determined when 10% of the tracer has passed through the reservoir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E38A695-0D3F-4007-AF76-AC266C6244A3}" type="slidenum">
              <a:rPr lang="en-US" altLang="en-US" smtClean="0">
                <a:latin typeface="Arial Black" pitchFamily="34" charset="0"/>
              </a:rPr>
              <a:pPr/>
              <a:t>2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Objectives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Understand the following processes:</a:t>
            </a:r>
          </a:p>
          <a:p>
            <a:pPr lvl="1" eaLnBrk="1" hangingPunct="1"/>
            <a:r>
              <a:rPr lang="en-US" altLang="en-US" dirty="0"/>
              <a:t>Fluoridation and </a:t>
            </a:r>
            <a:r>
              <a:rPr lang="en-US" altLang="en-US" dirty="0" err="1"/>
              <a:t>defluoridation</a:t>
            </a:r>
            <a:endParaRPr lang="en-US" altLang="en-US" dirty="0"/>
          </a:p>
          <a:p>
            <a:pPr lvl="1" eaLnBrk="1" hangingPunct="1"/>
            <a:r>
              <a:rPr lang="en-US" altLang="en-US" dirty="0"/>
              <a:t>Chlorination</a:t>
            </a:r>
          </a:p>
          <a:p>
            <a:pPr lvl="1" eaLnBrk="1" hangingPunct="1"/>
            <a:r>
              <a:rPr lang="en-US" altLang="en-US" dirty="0"/>
              <a:t>Disinfection </a:t>
            </a:r>
          </a:p>
          <a:p>
            <a:pPr marL="0" indent="0" eaLnBrk="1" hangingPunct="1">
              <a:buNone/>
            </a:pPr>
            <a:r>
              <a:rPr lang="en-US" altLang="en-US" dirty="0"/>
              <a:t>Know the waste streams generated by water treatment processes and how the waste streams are treated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033EE-7BD2-4060-B983-009506657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457200"/>
            <a:ext cx="5105400" cy="1371600"/>
          </a:xfrm>
        </p:spPr>
        <p:txBody>
          <a:bodyPr/>
          <a:lstStyle/>
          <a:p>
            <a:r>
              <a:rPr lang="en-US" dirty="0"/>
              <a:t>Tracer Study using Fluoride</a:t>
            </a:r>
          </a:p>
        </p:txBody>
      </p:sp>
      <p:sp>
        <p:nvSpPr>
          <p:cNvPr id="22530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86DFB80-89C3-425B-9AE2-C18952EDE676}" type="slidenum">
              <a:rPr lang="en-US" altLang="en-US" smtClean="0">
                <a:latin typeface="Arial Black" pitchFamily="34" charset="0"/>
              </a:rPr>
              <a:pPr/>
              <a:t>20</a:t>
            </a:fld>
            <a:endParaRPr lang="en-US" altLang="en-US">
              <a:latin typeface="Arial Black" pitchFamily="34" charset="0"/>
            </a:endParaRPr>
          </a:p>
        </p:txBody>
      </p:sp>
      <p:pic>
        <p:nvPicPr>
          <p:cNvPr id="22531" name="Picture 4" descr="tracer data showing how to find breakthrough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62000"/>
            <a:ext cx="2879725" cy="525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2532" name="Object 5" descr="tracer data on a graph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5466842"/>
              </p:ext>
            </p:extLst>
          </p:nvPr>
        </p:nvGraphicFramePr>
        <p:xfrm>
          <a:off x="3581400" y="2133600"/>
          <a:ext cx="5200650" cy="2744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Chart" r:id="rId5" imgW="4676851" imgH="2467051" progId="Excel.Chart.8">
                  <p:embed/>
                </p:oleObj>
              </mc:Choice>
              <mc:Fallback>
                <p:oleObj name="Chart" r:id="rId5" imgW="4676851" imgH="2467051" progId="Excel.Char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133600"/>
                        <a:ext cx="5200650" cy="2744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011B5E8-D14D-4A49-B76D-133B729B5076}" type="slidenum">
              <a:rPr lang="en-US" altLang="en-US" smtClean="0">
                <a:latin typeface="Arial Black" pitchFamily="34" charset="0"/>
              </a:rPr>
              <a:pPr/>
              <a:t>21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Surface Water Disinfection 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EPA requires 99.9% (3 log) removal of Giardia cysts, 99% (2 log) of Cryptosporidium and 99.99% (4 log) removal of enteric viruses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Filtration is the major method used to get these removal rates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Very rarely is unfiltered water allowed for a community water system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6FA7C86-B9AF-4359-A96F-CBF9EE964FD7}" type="slidenum">
              <a:rPr lang="en-US" altLang="en-US" smtClean="0">
                <a:latin typeface="Arial Black" pitchFamily="34" charset="0"/>
              </a:rPr>
              <a:pPr/>
              <a:t>22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Groundwater Disinfection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Groundwater not under the influence of surface water may or may not be disinfected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14584D1-65D7-4FE4-9DE8-765C4850CE05}" type="slidenum">
              <a:rPr lang="en-US" altLang="en-US" smtClean="0">
                <a:latin typeface="Arial Black" pitchFamily="34" charset="0"/>
              </a:rPr>
              <a:pPr/>
              <a:t>23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Ion Exchange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Used for softening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Used for removal of specific contaminants (nitrate)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00EFD0B-BF18-4B3D-A165-2763795AB95D}" type="slidenum">
              <a:rPr lang="en-US" altLang="en-US" smtClean="0">
                <a:latin typeface="Arial Black" pitchFamily="34" charset="0"/>
              </a:rPr>
              <a:pPr/>
              <a:t>24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Removal of Dissolved Salts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Distillation </a:t>
            </a:r>
            <a:r>
              <a:rPr lang="en-US" altLang="en-US" sz="800">
                <a:hlinkClick r:id="rId3"/>
              </a:rPr>
              <a:t>http://www.excelwater.com/eng/bottling/water-treatment-commercial-distillation.php</a:t>
            </a:r>
            <a:r>
              <a:rPr lang="en-US" altLang="en-US" sz="800"/>
              <a:t> </a:t>
            </a:r>
          </a:p>
          <a:p>
            <a:pPr eaLnBrk="1" hangingPunct="1"/>
            <a:r>
              <a:rPr lang="en-US" altLang="en-US"/>
              <a:t>Reverse Osmosis </a:t>
            </a:r>
            <a:r>
              <a:rPr lang="en-US" altLang="en-US" sz="800">
                <a:hlinkClick r:id="rId4"/>
              </a:rPr>
              <a:t>http://www.hcti.com/sm/aboutro/aboutro.html</a:t>
            </a:r>
            <a:r>
              <a:rPr lang="en-US" altLang="en-US" sz="800"/>
              <a:t> </a:t>
            </a:r>
          </a:p>
          <a:p>
            <a:pPr eaLnBrk="1" hangingPunct="1"/>
            <a:r>
              <a:rPr lang="en-US" altLang="en-US"/>
              <a:t>Electrodialysis </a:t>
            </a:r>
            <a:r>
              <a:rPr lang="en-US" altLang="en-US" sz="800">
                <a:hlinkClick r:id="rId5"/>
              </a:rPr>
              <a:t>http://www.fumatech.com/EN/Membrane-technology/Membrane-processes/Electrodialysis/</a:t>
            </a:r>
            <a:r>
              <a:rPr lang="en-US" altLang="en-US" sz="800"/>
              <a:t> </a:t>
            </a:r>
          </a:p>
          <a:p>
            <a:pPr eaLnBrk="1" hangingPunct="1"/>
            <a:r>
              <a:rPr lang="en-US" altLang="en-US"/>
              <a:t>Reject brine is treated via evaporating ponds, deep-well injection, or piping to the ocean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AA13C24-02E1-42BD-B43D-F7C5659E6D6F}" type="slidenum">
              <a:rPr lang="en-US" altLang="en-US" smtClean="0">
                <a:latin typeface="Arial Black" pitchFamily="34" charset="0"/>
              </a:rPr>
              <a:pPr/>
              <a:t>25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Sources of Wastes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Coagulation/Iron &amp; Manganese Removal Wastes</a:t>
            </a:r>
          </a:p>
          <a:p>
            <a:pPr eaLnBrk="1" hangingPunct="1"/>
            <a:r>
              <a:rPr lang="en-US" altLang="en-US"/>
              <a:t>Filter Backwash Water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6788B6D-3735-4ABE-8CCF-33563690AEB1}" type="slidenum">
              <a:rPr lang="en-US" altLang="en-US" smtClean="0">
                <a:latin typeface="Arial Black" pitchFamily="34" charset="0"/>
              </a:rPr>
              <a:pPr/>
              <a:t>26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Waste Treatment Processes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Lagoons</a:t>
            </a:r>
          </a:p>
          <a:p>
            <a:pPr eaLnBrk="1" hangingPunct="1"/>
            <a:r>
              <a:rPr lang="en-US" altLang="en-US"/>
              <a:t>Drying Beds</a:t>
            </a:r>
          </a:p>
          <a:p>
            <a:pPr eaLnBrk="1" hangingPunct="1"/>
            <a:r>
              <a:rPr lang="en-US" altLang="en-US"/>
              <a:t>Gravity Thickening</a:t>
            </a:r>
          </a:p>
          <a:p>
            <a:pPr eaLnBrk="1" hangingPunct="1"/>
            <a:r>
              <a:rPr lang="en-US" altLang="en-US"/>
              <a:t>Centrifugation</a:t>
            </a:r>
          </a:p>
          <a:p>
            <a:pPr eaLnBrk="1" hangingPunct="1"/>
            <a:r>
              <a:rPr lang="en-US" altLang="en-US"/>
              <a:t>Pressure Filtration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7DC99-77D2-46D1-AD30-C114DF732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73879"/>
            <a:ext cx="8229600" cy="1371600"/>
          </a:xfrm>
        </p:spPr>
        <p:txBody>
          <a:bodyPr/>
          <a:lstStyle/>
          <a:p>
            <a:r>
              <a:rPr lang="en-US" dirty="0"/>
              <a:t>Freeboard (waves/backup/sloshing)</a:t>
            </a:r>
          </a:p>
        </p:txBody>
      </p:sp>
      <p:pic>
        <p:nvPicPr>
          <p:cNvPr id="5" name="Content Placeholder 4" descr="picture showing freeboard above a rectangular tank">
            <a:extLst>
              <a:ext uri="{FF2B5EF4-FFF2-40B4-BE49-F238E27FC236}">
                <a16:creationId xmlns:a16="http://schemas.microsoft.com/office/drawing/2014/main" id="{D896DF0D-25B3-4162-AB21-4321EACA3F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8350" y="2191249"/>
            <a:ext cx="5581650" cy="4053341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F5F41E-244C-4ACE-99C6-64FF044DF2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70B8021-93DA-4F94-8268-00ED0EF8BEF9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817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B97F762-47BE-49DF-ABDD-97C8D1B5C95B}" type="slidenum">
              <a:rPr lang="en-US" altLang="en-US" smtClean="0">
                <a:latin typeface="Arial Black" pitchFamily="34" charset="0"/>
              </a:rPr>
              <a:pPr/>
              <a:t>3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3581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Fluoridation</a:t>
            </a:r>
            <a:endParaRPr lang="en-US" altLang="en-US" sz="2400" dirty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18785"/>
            <a:ext cx="8229600" cy="25146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Too little </a:t>
            </a:r>
            <a:r>
              <a:rPr lang="en-US" sz="2800" dirty="0"/>
              <a:t>fluoride increases incidence of cavities</a:t>
            </a:r>
          </a:p>
          <a:p>
            <a:pPr marL="0" indent="0" eaLnBrk="1" hangingPunct="1"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Too much </a:t>
            </a:r>
            <a:r>
              <a:rPr lang="en-US" sz="2800" dirty="0"/>
              <a:t>fluoride can cause mottling of teeth (&gt;2--4 mg/l)</a:t>
            </a:r>
          </a:p>
          <a:p>
            <a:pPr marL="0" indent="0" eaLnBrk="1" hangingPunct="1">
              <a:buNone/>
              <a:defRPr/>
            </a:pPr>
            <a:r>
              <a:rPr lang="en-US" sz="2800" dirty="0">
                <a:solidFill>
                  <a:srgbClr val="00B050"/>
                </a:solidFill>
              </a:rPr>
              <a:t>Optimum</a:t>
            </a:r>
            <a:r>
              <a:rPr lang="en-US" sz="2800" dirty="0"/>
              <a:t> fluoride reduces incidence of cavities  (0.6 to 1.2 mg/l)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dirty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dirty="0"/>
          </a:p>
        </p:txBody>
      </p:sp>
      <p:pic>
        <p:nvPicPr>
          <p:cNvPr id="5125" name="Picture 6" descr="Cavities in a toot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588" y="4059895"/>
            <a:ext cx="2824824" cy="2564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Rectangle 1"/>
          <p:cNvSpPr>
            <a:spLocks noChangeArrowheads="1"/>
          </p:cNvSpPr>
          <p:nvPr/>
        </p:nvSpPr>
        <p:spPr bwMode="auto">
          <a:xfrm>
            <a:off x="990600" y="6516688"/>
            <a:ext cx="3352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800"/>
              <a:t>http://mybrownstonedental.com/tooth-fillings-houston-dentist/cavity</a:t>
            </a:r>
          </a:p>
        </p:txBody>
      </p:sp>
      <p:pic>
        <p:nvPicPr>
          <p:cNvPr id="5127" name="Picture 7" descr="pictures showing how too much fluoride causes mottling of teeth (mild to severe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0956" y="3723403"/>
            <a:ext cx="2884487" cy="2688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Rectangle 2"/>
          <p:cNvSpPr>
            <a:spLocks noChangeArrowheads="1"/>
          </p:cNvSpPr>
          <p:nvPr/>
        </p:nvSpPr>
        <p:spPr bwMode="auto">
          <a:xfrm>
            <a:off x="5649913" y="6245225"/>
            <a:ext cx="1958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800"/>
              <a:t>http://fluoridealert.org/issues/fluorosis</a:t>
            </a:r>
            <a:r>
              <a:rPr lang="en-US" altLang="en-US"/>
              <a:t>/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FD498DA-8E8B-4255-AFC2-457D521FA730}" type="slidenum">
              <a:rPr lang="en-US" altLang="en-US" smtClean="0">
                <a:latin typeface="Arial Black" pitchFamily="34" charset="0"/>
              </a:rPr>
              <a:pPr/>
              <a:t>4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Fluoride References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229600" cy="3886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altLang="en-US" sz="2000" dirty="0">
              <a:hlinkClick r:id="rId3"/>
            </a:endParaRPr>
          </a:p>
          <a:p>
            <a:pPr marL="0" indent="0" eaLnBrk="1" hangingPunct="1">
              <a:buNone/>
            </a:pPr>
            <a:r>
              <a:rPr lang="en-US" altLang="en-US" sz="2000" dirty="0">
                <a:hlinkClick r:id="rId4" action="ppaction://hlinkfile"/>
              </a:rPr>
              <a:t>Fluoride Paper</a:t>
            </a:r>
            <a:r>
              <a:rPr lang="en-US" altLang="en-US" sz="2000" dirty="0"/>
              <a:t> (in Blackboard)</a:t>
            </a:r>
          </a:p>
          <a:p>
            <a:pPr eaLnBrk="1" hangingPunct="1"/>
            <a:endParaRPr lang="en-US" altLang="en-US" sz="2000" dirty="0"/>
          </a:p>
          <a:p>
            <a:pPr marL="0" indent="0" eaLnBrk="1" hangingPunct="1">
              <a:buNone/>
            </a:pPr>
            <a:endParaRPr lang="en-US" altLang="en-US" sz="2000" dirty="0"/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/>
              <a:t>Database: water supply fluoridation</a:t>
            </a:r>
          </a:p>
          <a:p>
            <a:pPr eaLnBrk="1" hangingPunct="1"/>
            <a:endParaRPr lang="en-US" altLang="en-US" sz="2000" dirty="0"/>
          </a:p>
          <a:p>
            <a:pPr marL="0" indent="0" algn="ctr" eaLnBrk="1" hangingPunct="1">
              <a:buNone/>
            </a:pPr>
            <a:r>
              <a:rPr lang="en-US" altLang="en-US" sz="2000" dirty="0">
                <a:hlinkClick r:id="rId5"/>
              </a:rPr>
              <a:t>https://nccd.cdc.gov/DOH_MWF/Default/Default.aspx</a:t>
            </a:r>
            <a:r>
              <a:rPr lang="en-US" altLang="en-US" sz="2000" dirty="0"/>
              <a:t> </a:t>
            </a:r>
          </a:p>
          <a:p>
            <a:pPr eaLnBrk="1" hangingPunct="1"/>
            <a:endParaRPr lang="en-US" alt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C087BED-D9B2-4C51-A02B-D0C562DA0300}" type="slidenum">
              <a:rPr lang="en-US" altLang="en-US" smtClean="0">
                <a:latin typeface="Arial Black" pitchFamily="34" charset="0"/>
              </a:rPr>
              <a:pPr/>
              <a:t>5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Fluoride</a:t>
            </a:r>
            <a:endParaRPr lang="en-US" altLang="en-US" sz="240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Add fluoride using sodium fluoride, sodium </a:t>
            </a:r>
            <a:r>
              <a:rPr lang="en-US" altLang="en-US" dirty="0" err="1"/>
              <a:t>silicofluoride</a:t>
            </a:r>
            <a:r>
              <a:rPr lang="en-US" altLang="en-US" dirty="0"/>
              <a:t> or </a:t>
            </a:r>
            <a:r>
              <a:rPr lang="en-US" altLang="en-US" dirty="0" err="1"/>
              <a:t>fluorosilicic</a:t>
            </a:r>
            <a:r>
              <a:rPr lang="en-US" altLang="en-US" dirty="0"/>
              <a:t> acid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Remove fluoride by activated alumina or bone char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1502FE2-6DF9-4C03-82EF-BCB33F4A6BD6}" type="slidenum">
              <a:rPr lang="en-US" altLang="en-US" smtClean="0">
                <a:latin typeface="Arial Black" pitchFamily="34" charset="0"/>
              </a:rPr>
              <a:pPr/>
              <a:t>6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Chlorination</a:t>
            </a:r>
            <a:endParaRPr lang="en-US" altLang="en-US" sz="240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Used for disinfection, oxidation and for providing a residual disinfection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Chemical reactions are complex and depend on pH, temperature, time and ammonia concentration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FB1EB97-1DF8-42DD-9C8A-F7D4DDE06DD8}" type="slidenum">
              <a:rPr lang="en-US" altLang="en-US" smtClean="0">
                <a:latin typeface="Arial Black" pitchFamily="34" charset="0"/>
              </a:rPr>
              <a:pPr/>
              <a:t>7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Chlorine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Heavier than air</a:t>
            </a:r>
          </a:p>
          <a:p>
            <a:pPr eaLnBrk="1" hangingPunct="1"/>
            <a:r>
              <a:rPr lang="en-US" altLang="en-US"/>
              <a:t>Greenish-yellow-colored toxic gas</a:t>
            </a:r>
          </a:p>
          <a:p>
            <a:pPr eaLnBrk="1" hangingPunct="1"/>
            <a:r>
              <a:rPr lang="en-US" altLang="en-US"/>
              <a:t>Strong oxidizer</a:t>
            </a:r>
          </a:p>
          <a:p>
            <a:pPr eaLnBrk="1" hangingPunct="1"/>
            <a:r>
              <a:rPr lang="en-US" altLang="en-US"/>
              <a:t>Extremely corrosive</a:t>
            </a:r>
          </a:p>
          <a:p>
            <a:pPr eaLnBrk="1" hangingPunct="1"/>
            <a:r>
              <a:rPr lang="en-US" altLang="en-US"/>
              <a:t>Respiratory irritant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/>
          </a:p>
          <a:p>
            <a:pPr eaLnBrk="1" hangingPunct="1">
              <a:buFont typeface="Wingdings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F52F446-FD0B-494D-A794-0C30DE36A5C7}" type="slidenum">
              <a:rPr lang="en-US" altLang="en-US" smtClean="0">
                <a:latin typeface="Arial Black" pitchFamily="34" charset="0"/>
              </a:rPr>
              <a:pPr/>
              <a:t>8</a:t>
            </a:fld>
            <a:endParaRPr lang="en-US" altLang="en-US">
              <a:latin typeface="Arial Black" pitchFamily="34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 dirty="0"/>
              <a:t>Chlorine as Disinfectant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2512" y="1600200"/>
            <a:ext cx="8229600" cy="4876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/>
              <a:t>Chlorine combines w/ water to form </a:t>
            </a:r>
            <a:r>
              <a:rPr lang="en-US" altLang="en-US" dirty="0" err="1"/>
              <a:t>hypochlorous</a:t>
            </a:r>
            <a:r>
              <a:rPr lang="en-US" altLang="en-US" dirty="0"/>
              <a:t> acid (</a:t>
            </a:r>
            <a:r>
              <a:rPr lang="en-US" altLang="en-US" dirty="0" err="1"/>
              <a:t>HOCl</a:t>
            </a:r>
            <a:r>
              <a:rPr lang="en-US" altLang="en-US" dirty="0"/>
              <a:t>) which can then ionize to the hypochlorite ion H+ &amp; </a:t>
            </a:r>
            <a:r>
              <a:rPr lang="en-US" altLang="en-US" dirty="0" err="1"/>
              <a:t>OCl</a:t>
            </a:r>
            <a:r>
              <a:rPr lang="en-US" altLang="en-US" dirty="0"/>
              <a:t>- when the PH&gt;8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/>
              <a:t>Chlorine combines with ammonia to form combined residuals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/>
              <a:t>Adding additional chlorine results in free residual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Chlorine-Ammonia Products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err="1"/>
              <a:t>Monochloramine</a:t>
            </a:r>
            <a:r>
              <a:rPr lang="en-US" altLang="en-US" dirty="0"/>
              <a:t> (NH</a:t>
            </a:r>
            <a:r>
              <a:rPr lang="en-US" altLang="en-US" baseline="-25000" dirty="0"/>
              <a:t>2</a:t>
            </a:r>
            <a:r>
              <a:rPr lang="en-US" altLang="en-US" dirty="0"/>
              <a:t>Cl)</a:t>
            </a:r>
          </a:p>
          <a:p>
            <a:pPr lvl="1"/>
            <a:r>
              <a:rPr lang="en-US" altLang="en-US" dirty="0"/>
              <a:t>Forms in pH range of 4.5 to 8.5</a:t>
            </a:r>
          </a:p>
          <a:p>
            <a:pPr lvl="1"/>
            <a:r>
              <a:rPr lang="en-US" altLang="en-US" dirty="0" err="1"/>
              <a:t>Monochloramine</a:t>
            </a:r>
            <a:r>
              <a:rPr lang="en-US" altLang="en-US" dirty="0"/>
              <a:t> exists alone when pH &gt; 8.5</a:t>
            </a:r>
          </a:p>
          <a:p>
            <a:pPr marL="0" indent="0">
              <a:buNone/>
            </a:pPr>
            <a:r>
              <a:rPr lang="en-US" altLang="en-US" dirty="0" err="1"/>
              <a:t>Dichloramine</a:t>
            </a:r>
            <a:r>
              <a:rPr lang="en-US" altLang="en-US" dirty="0"/>
              <a:t> (NHCl</a:t>
            </a:r>
            <a:r>
              <a:rPr lang="en-US" altLang="en-US" baseline="-25000" dirty="0"/>
              <a:t>2</a:t>
            </a:r>
            <a:r>
              <a:rPr lang="en-US" altLang="en-US" dirty="0"/>
              <a:t>)</a:t>
            </a:r>
          </a:p>
          <a:p>
            <a:pPr lvl="1"/>
            <a:r>
              <a:rPr lang="en-US" altLang="en-US" dirty="0"/>
              <a:t>Forms in pH range of 4.5 to 8.5</a:t>
            </a:r>
          </a:p>
          <a:p>
            <a:pPr marL="0" indent="0">
              <a:buNone/>
            </a:pPr>
            <a:r>
              <a:rPr lang="en-US" altLang="en-US" dirty="0" err="1"/>
              <a:t>Trichloramine</a:t>
            </a:r>
            <a:r>
              <a:rPr lang="en-US" altLang="en-US" dirty="0"/>
              <a:t> (NCl</a:t>
            </a:r>
            <a:r>
              <a:rPr lang="en-US" altLang="en-US" baseline="-25000" dirty="0"/>
              <a:t>3</a:t>
            </a:r>
            <a:r>
              <a:rPr lang="en-US" altLang="en-US" dirty="0"/>
              <a:t>)</a:t>
            </a:r>
          </a:p>
          <a:p>
            <a:pPr lvl="1"/>
            <a:r>
              <a:rPr lang="en-US" altLang="en-US" dirty="0"/>
              <a:t>Forms when pH &lt; 4.4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BE0D91A-B388-4518-89FF-2937BE97FA30}" type="slidenum">
              <a:rPr lang="en-US" altLang="en-US" smtClean="0">
                <a:latin typeface="Arial Black" pitchFamily="34" charset="0"/>
              </a:rPr>
              <a:pPr/>
              <a:t>9</a:t>
            </a:fld>
            <a:endParaRPr lang="en-US" altLang="en-US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1">
      <a:dk1>
        <a:srgbClr val="000000"/>
      </a:dk1>
      <a:lt1>
        <a:srgbClr val="FFFFFF"/>
      </a:lt1>
      <a:dk2>
        <a:srgbClr val="000000"/>
      </a:dk2>
      <a:lt2>
        <a:srgbClr val="779F92"/>
      </a:lt2>
      <a:accent1>
        <a:srgbClr val="33CCCC"/>
      </a:accent1>
      <a:accent2>
        <a:srgbClr val="9DC2D7"/>
      </a:accent2>
      <a:accent3>
        <a:srgbClr val="FFFFFF"/>
      </a:accent3>
      <a:accent4>
        <a:srgbClr val="000000"/>
      </a:accent4>
      <a:accent5>
        <a:srgbClr val="ADE2E2"/>
      </a:accent5>
      <a:accent6>
        <a:srgbClr val="8EB0C3"/>
      </a:accent6>
      <a:hlink>
        <a:srgbClr val="006666"/>
      </a:hlink>
      <a:folHlink>
        <a:srgbClr val="CCCCFF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1560</TotalTime>
  <Words>880</Words>
  <Application>Microsoft Office PowerPoint</Application>
  <PresentationFormat>On-screen Show (4:3)</PresentationFormat>
  <Paragraphs>179</Paragraphs>
  <Slides>27</Slides>
  <Notes>26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Arial Black</vt:lpstr>
      <vt:lpstr>Times New Roman</vt:lpstr>
      <vt:lpstr>Wingdings</vt:lpstr>
      <vt:lpstr>Pixel</vt:lpstr>
      <vt:lpstr>Chart</vt:lpstr>
      <vt:lpstr>CTC 450  Review</vt:lpstr>
      <vt:lpstr>Objectives</vt:lpstr>
      <vt:lpstr>Fluoridation</vt:lpstr>
      <vt:lpstr>Fluoride References</vt:lpstr>
      <vt:lpstr>Fluoride</vt:lpstr>
      <vt:lpstr>Chlorination</vt:lpstr>
      <vt:lpstr>Chlorine</vt:lpstr>
      <vt:lpstr>Chlorine as Disinfectant</vt:lpstr>
      <vt:lpstr>Chlorine-Ammonia Products</vt:lpstr>
      <vt:lpstr>Chlorination Curve</vt:lpstr>
      <vt:lpstr>Chlorine Curve</vt:lpstr>
      <vt:lpstr>Oxidation</vt:lpstr>
      <vt:lpstr>Providing a residual </vt:lpstr>
      <vt:lpstr>Chlorine By-Products</vt:lpstr>
      <vt:lpstr>Minimizing By-Products</vt:lpstr>
      <vt:lpstr>Other disinfectants  </vt:lpstr>
      <vt:lpstr>Disinfection C*t Product </vt:lpstr>
      <vt:lpstr>Determining C*t values in water treatment</vt:lpstr>
      <vt:lpstr>Contact Time </vt:lpstr>
      <vt:lpstr>Tracer Study using Fluoride</vt:lpstr>
      <vt:lpstr>Surface Water Disinfection </vt:lpstr>
      <vt:lpstr>Groundwater Disinfection</vt:lpstr>
      <vt:lpstr>Ion Exchange</vt:lpstr>
      <vt:lpstr>Removal of Dissolved Salts</vt:lpstr>
      <vt:lpstr>Sources of Wastes</vt:lpstr>
      <vt:lpstr>Waste Treatment Processes</vt:lpstr>
      <vt:lpstr>Freeboard (waves/backup/sloshing)</vt:lpstr>
    </vt:vector>
  </TitlesOfParts>
  <Company>SUNY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Jayne Baran</cp:lastModifiedBy>
  <cp:revision>79</cp:revision>
  <dcterms:created xsi:type="dcterms:W3CDTF">2002-10-04T19:39:32Z</dcterms:created>
  <dcterms:modified xsi:type="dcterms:W3CDTF">2026-03-13T14:08:06Z</dcterms:modified>
</cp:coreProperties>
</file>