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0"/>
  </p:notesMasterIdLst>
  <p:sldIdLst>
    <p:sldId id="334" r:id="rId2"/>
    <p:sldId id="285" r:id="rId3"/>
    <p:sldId id="317" r:id="rId4"/>
    <p:sldId id="340" r:id="rId5"/>
    <p:sldId id="341" r:id="rId6"/>
    <p:sldId id="313" r:id="rId7"/>
    <p:sldId id="318" r:id="rId8"/>
    <p:sldId id="314" r:id="rId9"/>
    <p:sldId id="276" r:id="rId10"/>
    <p:sldId id="315" r:id="rId11"/>
    <p:sldId id="316" r:id="rId12"/>
    <p:sldId id="332" r:id="rId13"/>
    <p:sldId id="333" r:id="rId14"/>
    <p:sldId id="331" r:id="rId15"/>
    <p:sldId id="329" r:id="rId16"/>
    <p:sldId id="344" r:id="rId17"/>
    <p:sldId id="348" r:id="rId18"/>
    <p:sldId id="330" r:id="rId19"/>
    <p:sldId id="326" r:id="rId20"/>
    <p:sldId id="336" r:id="rId21"/>
    <p:sldId id="328" r:id="rId22"/>
    <p:sldId id="335" r:id="rId23"/>
    <p:sldId id="342" r:id="rId24"/>
    <p:sldId id="345" r:id="rId25"/>
    <p:sldId id="346" r:id="rId26"/>
    <p:sldId id="343" r:id="rId27"/>
    <p:sldId id="347" r:id="rId28"/>
    <p:sldId id="33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76" autoAdjust="0"/>
  </p:normalViewPr>
  <p:slideViewPr>
    <p:cSldViewPr>
      <p:cViewPr varScale="1">
        <p:scale>
          <a:sx n="122" d="100"/>
          <a:sy n="122" d="100"/>
        </p:scale>
        <p:origin x="6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7269B4F-CEE8-434B-A5A2-F3052D2DE9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8723CB4-CC6D-4DE5-8EA5-1BC80B9D3A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87EDC34-297E-4928-A5C0-07DE5FAE2E1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A7987BA8-4DC5-48F0-88C1-C20712F8DF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8A012D82-7F46-4C00-A226-55C314644E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740386F8-62E1-407D-AE23-80FE4C5A3B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2F113E-F587-4C1B-89A4-7CAB60C41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04F3061-2680-4A19-8EC2-5C64EE5996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E9E96D4-A2DF-4EAC-A45F-3E849F7FB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53CC1110-FB48-4E49-A8F5-8E33252E1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D1B993C-8434-4EC5-9A3D-5E7867D22ECC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1ED5A9A8-2013-43F5-903C-E78A2AA61D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ED685D1-7AAB-4A21-A0A2-211EEDCE9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5B55882-806D-4B4B-9479-1A3B63DB1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234B980-C3D5-4E39-A081-56CFD01F501E}" type="slidenum">
              <a:rPr lang="en-US" altLang="en-US" smtClean="0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82B4C3A-91B9-42C7-93B9-99756142E7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28A608CD-B701-4BD9-98E7-23167C2F6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72B5904C-8D84-4DEC-9D51-711FF0585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DB37342-DCDD-41D4-9191-8BF3CD33024A}" type="slidenum">
              <a:rPr lang="en-US" altLang="en-US" smtClean="0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DCFA4534-0F25-4D8D-B122-FA4854A16A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C02EB5B-B1FC-4348-890C-8AD482F6C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9D52F00-97C0-483D-9B97-CDA7A2ADF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8813C65-E0A2-440D-B74A-0C62B6E94663}" type="slidenum">
              <a:rPr lang="en-US" altLang="en-US" smtClean="0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03CAAED-8D54-4418-98A7-B26A252DDD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CECA496D-E4C7-4175-AC67-86AFDC75E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CC8EAED-E497-4022-9328-C6F1C15456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839A4757-10C6-49C7-96F0-409185BAE8C4}" type="slidenum">
              <a:rPr lang="en-US" altLang="en-US" smtClean="0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F69B4154-A414-43B9-9513-2E9809D07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9F70756-DB20-4D1D-BDC4-E78494AE0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97BE7935-E986-4EBF-ACE0-0BEED884C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E7198D0-3414-4703-A2C6-D02478879082}" type="slidenum">
              <a:rPr lang="en-US" altLang="en-US" smtClean="0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34E361B7-8123-4BF1-A411-423FBD0B8D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51CF08E7-B44C-4E4E-8825-5F3A43E8C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C29FA31-149B-49F8-850A-DD3F9F5B3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F3F5BD2-31F4-4BC5-8E00-DEEEFA4146F5}" type="slidenum">
              <a:rPr lang="en-US" altLang="en-US" smtClean="0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A99A63F0-ED59-48A1-A9A1-A5F4DC5A3C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6D6B730D-4F3D-46D8-818F-1CC250649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8173324-392E-48D1-90DD-807798D0D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DDA93C1-AE5B-4F3B-8EB8-F686A2688168}" type="slidenum">
              <a:rPr lang="en-US" altLang="en-US" smtClean="0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0C64B24D-3EE1-4C84-844A-8DEF71231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0E40096C-6A2A-4354-90C0-997ED1DE2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B2A54EB-7757-4020-80B8-7BDB91152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0A72AE7-BD6A-4E5F-AB07-5DF555904977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1D20363-7EA2-4F73-8E68-6F4E32B25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3CF9FC2-33E5-49FE-8B7C-20BCBED1E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992007E0-36E8-47BA-98D4-886C8320B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EA0D62A5-03B0-4357-9C04-4B1AEF280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D37F4906-12FD-4F19-B790-C1A469502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D9D6BCC-CFD0-4077-8897-932D771DE963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6424CED5-6305-4EBB-B5D8-9AFFB7D5E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86787DC-24B2-489C-898A-717B9EE23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A8E3D49-A31A-4E06-819C-6407A03BD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B4506D8-BE18-45E6-BB9E-EE44BFA0B3DB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C476E7DF-8B03-4FCF-AFA0-9F9F697F3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DE6EFDC2-BEF1-4865-98BC-D9BB5546B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73871AEC-E031-4134-ACF5-6359ADC9F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BA31BC6-EE2F-4C7A-88FF-41CCC31F6872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20C2419-F59F-48D0-843F-36AAD86180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14BE733-4EA4-47B5-A71A-32C5229C7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7E002F3-E8A7-451E-A5D2-04FD605E1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943E319-1A6F-42C7-9D3F-26C19BCF9A11}" type="slidenum">
              <a:rPr lang="en-US" altLang="en-US" smtClean="0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572A02FD-5C0B-445D-ABF5-1AA36363F6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7FDF0A9-AED4-4C89-ACA7-99E7A2B85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85D9D18-60F1-471A-A162-662B250C1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B9C97C2-8590-40F1-9278-45346666FAD4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644A9C8-2C61-4489-96C4-E9CBF79DD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626823FB-E88A-4FE4-BB8B-15683BF49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7DFE206-6B7A-4EC6-9111-115C73943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7261BB7-2508-4E8F-8678-69E3E3C8EC38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317D84D-263B-45D2-A548-5600574218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FF8EE12-1BD2-482C-AF48-43E37B1B4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BC6BE363-AC6E-4896-8397-70620BA22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9312E68-C89C-497B-968D-B557F38F3ED0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20155DD-4BE8-4376-BA4F-C199B59997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87EC118-3B1B-40E4-8C97-C9830C6B7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DE5F000-4318-47CB-AFD7-5A7A4416E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23A9702-6A9F-4088-84A3-91559341F91A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DC28DF5-4AFE-4CAB-B441-EB4158FD7BF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AB69B13-CF0C-46C8-9281-25325925388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D5AB82B5-61E4-4C06-A0CF-B01BE74B1B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F4A70489-784D-46D8-8A99-7B4A889257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F17CDF8D-CE3B-4DD1-A4EC-43D2D2BC9F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D17AA920-AADD-433E-B36F-BEA90DC502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10FFB96-95F5-4F99-A620-48B65A3398B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1D8AF99-55A7-4C2A-9E49-479DF73C1E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288F6E11-EEDE-4087-8323-FDC034439B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61 h 1906"/>
                <a:gd name="T4" fmla="*/ 6016 w 5740"/>
                <a:gd name="T5" fmla="*/ 661 h 1906"/>
                <a:gd name="T6" fmla="*/ 601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0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0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D6C3FA75-BDD2-4E5F-A738-CE2433F0D5C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E28768A1-74EA-4A3B-A6A5-D9E449FC1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E534757-D6E5-43AF-8836-10E004F26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BBC50-4CFD-4D55-9347-86BD0D37D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8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D9E84D8-0690-47BB-8D6F-DA382CAA72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F4FE478-98B7-4F93-9A79-93B67ADAF8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67E9B-5FFB-49D9-BEB4-39173131D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C897961-B331-48CE-A406-6691D90BC9C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0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8621DFE-B92B-438A-A62C-FD29985BC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4CE18E4-12DC-467A-B6FC-E14944D493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C6226-0A95-425E-B9B6-C1B313479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111AED9-2041-4F75-BDEA-B9BE756A4E6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3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2F16DEC-BC02-4470-8CBF-9ABFB66D3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21C1BD-F9AF-4453-AB65-2C47DC69E6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01197-699C-41AD-A0CA-0FA458A77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967193B-ACCD-454D-AA79-36E5E9CFC96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9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5E0A85-A422-40F1-9345-6BABEABD9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C0CD66A-49BE-4176-9021-6CC5C5A59E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F9496-BA7E-465A-8CD5-83152DA1B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8CF8467-DA9C-4607-AEFF-DD145253E8F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76242F6-FFA3-4216-9915-1180D5A28A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C1C5E16-C1D5-443E-8314-D30DE08082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2553-894E-4802-895B-39285A1AF0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28DB53B-F23B-4D9B-B0F7-AE629071635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1A9EC44-BB7B-4D85-86BB-40FE1BA3B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FAC5B43-3F3E-45A2-824D-738C0C789D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70CC5-A0E5-4A58-A968-52E356E39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AF3B50E-38BC-4361-B3AD-D0CA1F9746C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7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887C31-3D72-4931-88C2-DD62EB60D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05C419-617B-48EE-8732-66784F6D00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4B5D-7F5E-42C6-8C97-E6D3D3A08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27BECCE-5E8E-48D5-BC3A-8025C05701F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9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BFBD3CF-AD99-4D94-959F-73A95EAF8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0539994-E7CB-4E58-BBF8-789AFF62EB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6F76F-5A8D-4346-BC34-40E4B63C88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BC74862-C51A-466F-B430-3FB90ADFD8A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0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D7C623-DD64-4ED1-8FF9-F483BF955C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6FDAB00-4392-49BF-83B6-E8C6BE2604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961CB-76F4-4065-A9E7-D93C40C5F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C73D695-1D69-4E49-BC31-00C375385CA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E856234-A538-41B3-9AEB-521CF4AA19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8199625-DEA3-4685-B563-52038637DA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F2FE-6F37-4792-8C14-0578408C1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37C36C8-24F5-4AAF-A694-6FC20988F2D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7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A9AFC335-D713-4EF6-B765-1E00277BA7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089FEA4F-9B20-44FC-8600-D0E39CDDA1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F79753-9D57-4E41-B2EF-2B2F259282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390CF286-4175-445A-AA57-EAAE4C4EEB4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CEFB92E4-0363-47CE-8644-FF4AF81E5C8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3062" name="Freeform 6">
                <a:extLst>
                  <a:ext uri="{FF2B5EF4-FFF2-40B4-BE49-F238E27FC236}">
                    <a16:creationId xmlns:a16="http://schemas.microsoft.com/office/drawing/2014/main" id="{2FCEDB01-34A6-41FE-A3BD-3AE7B56EB9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3063" name="Freeform 7">
                <a:extLst>
                  <a:ext uri="{FF2B5EF4-FFF2-40B4-BE49-F238E27FC236}">
                    <a16:creationId xmlns:a16="http://schemas.microsoft.com/office/drawing/2014/main" id="{F6B534EA-EA7C-4402-8FFD-0D27831C26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3064" name="Freeform 8">
                <a:extLst>
                  <a:ext uri="{FF2B5EF4-FFF2-40B4-BE49-F238E27FC236}">
                    <a16:creationId xmlns:a16="http://schemas.microsoft.com/office/drawing/2014/main" id="{59A61F56-203A-4142-9EB3-34AAD7734E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4A452589-8073-4E5B-A47D-EADB02E1B9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66" name="Freeform 10">
                <a:extLst>
                  <a:ext uri="{FF2B5EF4-FFF2-40B4-BE49-F238E27FC236}">
                    <a16:creationId xmlns:a16="http://schemas.microsoft.com/office/drawing/2014/main" id="{2B31C812-5730-4329-868A-06CEB445A4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3067" name="Freeform 11">
              <a:extLst>
                <a:ext uri="{FF2B5EF4-FFF2-40B4-BE49-F238E27FC236}">
                  <a16:creationId xmlns:a16="http://schemas.microsoft.com/office/drawing/2014/main" id="{14532B29-1DE5-4FBD-A0AF-3622CF363B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5FB78A7E-A6BF-46BE-AB8B-BC6E51849A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61 h 1906"/>
                <a:gd name="T4" fmla="*/ 6016 w 5740"/>
                <a:gd name="T5" fmla="*/ 661 h 1906"/>
                <a:gd name="T6" fmla="*/ 601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069" name="Rectangle 13">
            <a:extLst>
              <a:ext uri="{FF2B5EF4-FFF2-40B4-BE49-F238E27FC236}">
                <a16:creationId xmlns:a16="http://schemas.microsoft.com/office/drawing/2014/main" id="{323A9B39-DE5B-4E67-A2E3-9F5E1521CD7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3070" name="Rectangle 14">
            <a:extLst>
              <a:ext uri="{FF2B5EF4-FFF2-40B4-BE49-F238E27FC236}">
                <a16:creationId xmlns:a16="http://schemas.microsoft.com/office/drawing/2014/main" id="{BED89AA2-E341-41AC-91DC-2B410434C6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71" name="Rectangle 15">
            <a:extLst>
              <a:ext uri="{FF2B5EF4-FFF2-40B4-BE49-F238E27FC236}">
                <a16:creationId xmlns:a16="http://schemas.microsoft.com/office/drawing/2014/main" id="{031A7206-7269-46CE-8447-4E95F52CE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eemit.com/science/@florencemaej/streeter-phelps-equati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bp.org/pages/publications/Bent/Features/W10Bell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wa.us/WaterQuality/AWQR.pdf" TargetMode="External"/><Relationship Id="rId2" Type="http://schemas.openxmlformats.org/officeDocument/2006/relationships/hyperlink" Target="https://www.mvwa.u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data.usgs.gov/monitoring-location/USGS-01343900/#dataTypeId=continuous-62615-0&amp;period=P30D&amp;showMedian=true&amp;showFieldMeasurements=tru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ktv.com/news/local/all-eyes-on-hinckley-reservoir-as-dry-sunny-weather-continues/article_79231f3c-e7b9-4a3c-aee4-88f201f1b903.htm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0E7C-BD36-4105-8C19-3630722D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CTC 450-Water Quality</a:t>
            </a:r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id="{1F74CCC1-1E1C-4A86-A044-A0B278005D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FB2872-33A8-4736-9512-8D42BA17E83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4100" name="Content Placeholder 4">
            <a:extLst>
              <a:ext uri="{FF2B5EF4-FFF2-40B4-BE49-F238E27FC236}">
                <a16:creationId xmlns:a16="http://schemas.microsoft.com/office/drawing/2014/main" id="{2E41C111-162B-454D-BE4A-475891EA0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" y="2143125"/>
            <a:ext cx="3429000" cy="2571750"/>
          </a:xfrm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B6BD550F-A271-4160-891B-E3075E836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9725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4A5AF63E-E125-4CBC-A749-C8E89759D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9C84ED-9F6F-4CE9-AE97-1A315F28D38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24D6D937-1983-42C6-AC1A-C26AC571704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Secondary Standards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7D84E90E-9AEA-46E4-96E3-B9E4F6BAE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Aesthetics</a:t>
            </a:r>
          </a:p>
          <a:p>
            <a:pPr lvl="2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</a:t>
            </a:r>
          </a:p>
          <a:p>
            <a:pPr lvl="2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Chloride</a:t>
            </a:r>
          </a:p>
          <a:p>
            <a:pPr lvl="2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</a:p>
          <a:p>
            <a:pPr lvl="2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</a:p>
          <a:p>
            <a:pPr lvl="2" eaLnBrk="1" hangingPunct="1"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Corrosivity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Fluoride</a:t>
            </a:r>
          </a:p>
          <a:p>
            <a:pPr lvl="2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Foaming agents</a:t>
            </a:r>
          </a:p>
          <a:p>
            <a:pPr lvl="2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843C29E3-41C7-442F-9D74-628BEB0025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1976FE-5215-43DF-AE17-0BEE73E24A0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2FEC0624-6F5B-4B97-9558-42C5F1EC2B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Clean Water Act-Amendment created NPDES permit program 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D73AFCAD-20C8-43CC-9E08-881CAC553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458200" cy="39163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pollution discharge elimination system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Permit program for point sources 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 monitoring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EPA – responsible for implementation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States often take over primary functions (SPDES)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7BEF-5703-4D9B-A71B-7882443B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/>
              <a:t>SPDES Permit Sign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58E8C76-60B0-4781-ADD2-49FE5E6654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EC3DC6-544E-4592-96D4-DAECA93B25E3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24578" name="Content Placeholder 4" descr="SPDES permit sign">
            <a:extLst>
              <a:ext uri="{FF2B5EF4-FFF2-40B4-BE49-F238E27FC236}">
                <a16:creationId xmlns:a16="http://schemas.microsoft.com/office/drawing/2014/main" id="{1CECB09F-E146-47D4-86FC-7F884C524AB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7402513" cy="55514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1E58-E63B-49EB-A025-B676C14F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Outfall Number 1</a:t>
            </a:r>
          </a:p>
        </p:txBody>
      </p:sp>
      <p:pic>
        <p:nvPicPr>
          <p:cNvPr id="26627" name="Content Placeholder 4" descr="SPEDES permit outfall picture">
            <a:extLst>
              <a:ext uri="{FF2B5EF4-FFF2-40B4-BE49-F238E27FC236}">
                <a16:creationId xmlns:a16="http://schemas.microsoft.com/office/drawing/2014/main" id="{8160FF6F-93DB-4844-8D35-A97639DFB9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740FF28-0626-41B6-9556-489A87504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0F4ED0-92E7-4020-BD3A-D93BE2CACF82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C0E63-D4B5-4C1C-A272-769969B4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Maps showing permits and minor rivers</a:t>
            </a:r>
          </a:p>
        </p:txBody>
      </p:sp>
      <p:sp>
        <p:nvSpPr>
          <p:cNvPr id="28674" name="Slide Number Placeholder 2">
            <a:extLst>
              <a:ext uri="{FF2B5EF4-FFF2-40B4-BE49-F238E27FC236}">
                <a16:creationId xmlns:a16="http://schemas.microsoft.com/office/drawing/2014/main" id="{F6954D94-A832-494C-840F-C9FDE97EC8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571E20-146F-4847-A388-99E2C9398D6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792300F6-AA97-4485-A35D-C7B4CE722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2550"/>
            <a:ext cx="37909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>
            <a:extLst>
              <a:ext uri="{FF2B5EF4-FFF2-40B4-BE49-F238E27FC236}">
                <a16:creationId xmlns:a16="http://schemas.microsoft.com/office/drawing/2014/main" id="{478B3785-F68D-4680-907D-04138AB7F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7" y="1374803"/>
            <a:ext cx="37814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17C424B6-F61E-4C12-B9EA-0EF25ED65D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E0F431-70F6-4DF9-8027-B14C6B5C52A7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B2D0D8F3-B0A9-45C0-894F-DC72125E415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Effluent Standards for Public WW Treatment Plants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184033C7-848A-4454-BC99-06B3775B8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BOD &amp; SS &lt; 30 mg/l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 between 6 and 9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Monitoring of receiving water is important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Specific chemicals can be controlled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1CDA-6F64-4775-8488-7396C3BF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Mass Balance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A55FB-8CF9-4C1F-AF91-ED27920FB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 to calculate a diluted concentration—such as BOD concentration below a sewage discharge point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Diluted Concentration=(Conc. 1*Flow 1+Conc. 2*Flow 2)/Total Flow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(see page 111 of your book for examples)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1C651F03-7031-4AD0-921A-37E7D8AE36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4234A2-05DE-4180-B1F4-64B3C6AB2A86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8C9B-73EF-4F17-AB27-349675B6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77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Minimum DO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(Streeter-Phelps Equation)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E2F5F-A2F6-4B40-AA06-F62B44910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10601" cy="2514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Estimating minimum DO caused by sewage effluent.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Assumes two processes: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1-BOD uses oxygen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2-Oxygen reaeration via oxygen transfer at the surface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668F70C-C44B-49F5-9782-F5057F142D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53123BB-EE71-409E-8B4D-C8DCA8ED41B6}" type="slidenum">
              <a:rPr lang="en-US" altLang="en-US" smtClean="0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3797" name="Picture 5" descr="minimum DO diagram">
            <a:extLst>
              <a:ext uri="{FF2B5EF4-FFF2-40B4-BE49-F238E27FC236}">
                <a16:creationId xmlns:a16="http://schemas.microsoft.com/office/drawing/2014/main" id="{D53A8F60-0E4F-469E-B28F-C81F492D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34739"/>
            <a:ext cx="49815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7">
            <a:extLst>
              <a:ext uri="{FF2B5EF4-FFF2-40B4-BE49-F238E27FC236}">
                <a16:creationId xmlns:a16="http://schemas.microsoft.com/office/drawing/2014/main" id="{3BCEF48B-7AB2-4514-A094-B27F96162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343400"/>
            <a:ext cx="250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dirty="0">
                <a:hlinkClick r:id="rId3"/>
              </a:rPr>
              <a:t>https://steemit.com/science/@florencemaej/streeter-phelps-equation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7FDF9915-D78A-4FA4-98E1-BD6E5EAA0F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70CA4F-6820-49BA-A819-E3A84522D8C0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00D5900E-96B2-47A6-9D92-C6CEFD096B8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Industrial Pretreatment Program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EDF66ABC-EB83-4A80-A24D-34F07125B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Industrial discharges can cause problems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Municipal treatment plants may require pretreatment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>
            <a:extLst>
              <a:ext uri="{FF2B5EF4-FFF2-40B4-BE49-F238E27FC236}">
                <a16:creationId xmlns:a16="http://schemas.microsoft.com/office/drawing/2014/main" id="{71F41176-FE34-446E-8F42-DF91514A70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F642C1-7B3F-45D9-A1E3-4BAF6DB52407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3341A8D9-6899-48FD-B66D-B7E7A10A5A8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Groundwater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BC207150-BB2B-482F-9A82-D67E0429B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High-quality economical source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50% of US population uses groundwater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30% community, 20% domestic wells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140,000 public water systems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 million people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2006-Groundwater Rule (intended to provide increased protection again bacterial and viral pathogens)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>
            <a:extLst>
              <a:ext uri="{FF2B5EF4-FFF2-40B4-BE49-F238E27FC236}">
                <a16:creationId xmlns:a16="http://schemas.microsoft.com/office/drawing/2014/main" id="{D3A586C7-ABF5-4DF4-9047-B41A47B7F0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F49C70-D626-49FF-821C-7675013865BD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22651FC3-DACD-4EF9-97F4-0CE430926F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2A6060D-A54D-499A-9D08-D8024DF36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basic laws protecting water sources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 some of the water quality acronyms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D2072519-AF2E-4834-A553-ED2CC5E0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438769"/>
            <a:ext cx="3835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>
            <a:extLst>
              <a:ext uri="{FF2B5EF4-FFF2-40B4-BE49-F238E27FC236}">
                <a16:creationId xmlns:a16="http://schemas.microsoft.com/office/drawing/2014/main" id="{6529D012-5334-42BE-8D3B-AAB54D784D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790291-C056-4D04-8FA4-9E7FC092D867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9CA9D091-F999-4B3A-B0B6-34AB3FE493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Groundwater Quality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A24CEFD9-D512-4004-8CFE-CCAF5A3A0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Point sources (wastewater ponds, landfills, refuse piles, buried storage tanks, deep injection well)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Management of groundwater quality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Abatement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Once pollutants enter the groundwater, it is difficult to fix (not technically or economically feasible)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>
            <a:extLst>
              <a:ext uri="{FF2B5EF4-FFF2-40B4-BE49-F238E27FC236}">
                <a16:creationId xmlns:a16="http://schemas.microsoft.com/office/drawing/2014/main" id="{03B0DC09-BAD4-48FB-A201-72CE4B2A14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A32365-012A-4386-880F-391FAC931CAE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BEFB2844-C1DA-403D-8F70-38D9BAC372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Discharge to Seawater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D465CF59-14A3-448A-BBFD-CDB1FBC3B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provide outfall (long pipeline w/ diffuser)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protect water contact and noncontact uses</a:t>
            </a:r>
          </a:p>
        </p:txBody>
      </p:sp>
      <p:pic>
        <p:nvPicPr>
          <p:cNvPr id="40965" name="Picture 12" descr="Image result for outfalls map fl">
            <a:extLst>
              <a:ext uri="{FF2B5EF4-FFF2-40B4-BE49-F238E27FC236}">
                <a16:creationId xmlns:a16="http://schemas.microsoft.com/office/drawing/2014/main" id="{C44F7BBB-69D1-466F-BED3-F85BD8CC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600200"/>
            <a:ext cx="48180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64DB05B-27D2-420F-BFA2-A77BD610530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History of Water Treatment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D11FBAB-6A67-4B2E-8E07-246133985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>
              <a:effectLst/>
              <a:hlinkClick r:id="rId3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Designing Against Disease</a:t>
            </a:r>
            <a:r>
              <a:rPr lang="en-US" alt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alt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Filtration (1893)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alt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Chlorination (1919)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altLang="en-US" dirty="0">
              <a:effectLst/>
            </a:endParaRPr>
          </a:p>
          <a:p>
            <a:pPr lvl="1">
              <a:defRPr/>
            </a:pPr>
            <a:endParaRPr lang="en-US" altLang="en-US" dirty="0">
              <a:effectLst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altLang="en-US" dirty="0">
              <a:effectLst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ABDD-71C9-48B1-B716-303E880D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“Forever” Chemicals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F3507-B483-4DC5-AC64-AB32C8C65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easily break down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PFAS: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Per- and polyfluoroalkyl substances  (carbon-fluorine bond)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Problems (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cholesterol, a suppressed immune system, infertility, some cancers and reduced efficacy of vaccines)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896574C-3402-4523-ACD1-B4E04A00B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1FC3F1-2414-4ABA-AA4D-9E7182727A30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B42D-29F1-4FCE-8FD0-8AE1C1709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Microplastics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1AAE9-C080-492A-9A3A-F2CEA989D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Plastic particles &lt; 5 mm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Polyethylene, polypropylene, polystyrene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Growing concerns (persistence, health impacts)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 and EU initiatives to reduce plastic pollution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EC758F7C-791C-4700-903A-6B612FEF54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74EF94-FA90-4E92-B85B-8C9A0AF67137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9397-4332-4CAC-B9DC-3B87A186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https://www.researchgate.net/figure/Distribution-of-microplastics-in-the-human-body-The-abundance-and-content-of_fig2_373192401</a:t>
            </a: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78FF41FE-8DC5-4CCD-94B0-60F049230D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8896B7-6408-433F-9B18-7F22F1B76420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47108" name="Picture 2" descr="Distribution of microplastics in the human body. The abundance and content of microplastics in different tissue parts of the human body have been reported">
            <a:extLst>
              <a:ext uri="{FF2B5EF4-FFF2-40B4-BE49-F238E27FC236}">
                <a16:creationId xmlns:a16="http://schemas.microsoft.com/office/drawing/2014/main" id="{F6675320-D5CD-42AE-A25A-AA0F5EFF56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025525"/>
            <a:ext cx="7585075" cy="509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75A4-EEED-4E42-ABA7-65718364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Mohawk Valley Water Authority</a:t>
            </a:r>
            <a:br>
              <a:rPr lang="en-US" sz="3600" dirty="0"/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https://www.mvwa.us/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871C7-B86D-498A-9C9F-006BBB568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2024 Water Quality Report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https://www.mvwa.us/WaterQuality/AWQR.pdf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Operational in 1992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(Hinckley Reservoir; West Canada Creek)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Watershed 374 square miles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126,250 people (38,900 service connections)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18.2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mgd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(daily avg); highest was 22.8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mgd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$5.81 per 1000 gallons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Calcium hydroxide (lime) and sodium carbonate (soda ash) are used in small amounts to buffer the water so that it is rendered non-corrosive to your home’s plumbing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Fluoride added at .7 mg/l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34B5D8DD-AAE8-490B-9119-47C26449E4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D2DF0B-EB2A-448A-AE15-A92D25ECBE3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24469-3ADB-4AF5-8EE9-A138EFD9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Hinckley Reservoir</a:t>
            </a:r>
          </a:p>
        </p:txBody>
      </p:sp>
      <p:pic>
        <p:nvPicPr>
          <p:cNvPr id="49155" name="Content Placeholder 4" descr="Hinckley Reservoir statistics">
            <a:extLst>
              <a:ext uri="{FF2B5EF4-FFF2-40B4-BE49-F238E27FC236}">
                <a16:creationId xmlns:a16="http://schemas.microsoft.com/office/drawing/2014/main" id="{A0092AAF-82D3-4109-AD6B-EAA5A94D54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675" y="1585913"/>
            <a:ext cx="5259388" cy="3276600"/>
          </a:xfrm>
        </p:spPr>
      </p:pic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D18BA45C-C022-4D26-B483-02AE0D8733B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595B56-612E-401D-A3A1-DD917D212D13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9157" name="TextBox 5">
            <a:extLst>
              <a:ext uri="{FF2B5EF4-FFF2-40B4-BE49-F238E27FC236}">
                <a16:creationId xmlns:a16="http://schemas.microsoft.com/office/drawing/2014/main" id="{F43032F3-5F33-4D99-9F15-C8E600395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5121275"/>
            <a:ext cx="3924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Reservoir Elevation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https://waterdata.usgs.gov/monitoring-location/USGS-01343900/#dataTypeId=continuous-62615-0&amp;period=P30D&amp;showMedian=true&amp;showFieldMeasurements=true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158" name="Picture 2" descr="Hinckley Reservoir - Oneida County Tourism">
            <a:extLst>
              <a:ext uri="{FF2B5EF4-FFF2-40B4-BE49-F238E27FC236}">
                <a16:creationId xmlns:a16="http://schemas.microsoft.com/office/drawing/2014/main" id="{40B4AD57-9E89-4305-B8F1-296D7A4F2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47775"/>
            <a:ext cx="300037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6">
            <a:extLst>
              <a:ext uri="{FF2B5EF4-FFF2-40B4-BE49-F238E27FC236}">
                <a16:creationId xmlns:a16="http://schemas.microsoft.com/office/drawing/2014/main" id="{518262A6-2399-44FD-881F-B3E79785C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3363913"/>
            <a:ext cx="2989263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Rectangle 7">
            <a:extLst>
              <a:ext uri="{FF2B5EF4-FFF2-40B4-BE49-F238E27FC236}">
                <a16:creationId xmlns:a16="http://schemas.microsoft.com/office/drawing/2014/main" id="{6E3E03E8-5978-4D39-A750-07F50F129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254625"/>
            <a:ext cx="3581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https://www.wktv.com/news/local/all-eyes-on-hinckley-reservoir-as-dry-sunny-weather-continues/article_79231f3c-e7b9-4a3c-aee4-88f201f1b903.html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C0F4-251B-4F03-ABAC-3482FB95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C693A-5AAF-4896-B28C-1FDD61DD4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NPDES stand for?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SPDES stand for?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effluent standard for BOD and SS?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NOI stand for?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SWPPP stand for?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3CD77BBC-248B-4F29-B0DC-68418350CC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2C6492-E496-47EB-99B7-6AB3BD66DCFD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DCB26D41-2517-4250-A44A-362FC62423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4DD450-BA8C-44E8-A3A6-16BAF0551474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5BB8FBD6-8455-404F-9621-C3C7B90E125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Laws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E6E62BC0-87A0-4A0A-A53E-B7B21EFC2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1914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-Public Health Service first established drinking water standards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1948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-Water Pollution Control Act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(amendments 1956 and 1965)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1972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-Clean Water Act (CWA)---(NPDES)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1974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-Safe Drinking Water Act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1987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-Water Quality Act (amendment to CWA)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regs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(1990)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Industrial site runoff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Construction sites &gt; 5 acres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II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regs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(1999)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Construction sites &gt; 1 acre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NOI/SWPPP-Stormwater Pollution Prevention Plan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B5C4-5249-4104-A3C0-88F7EDB0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Safe Drinking Water Act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Public Water System-Definition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AFF0B-90F1-444A-9317-7FEC45724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Water System</a:t>
            </a:r>
          </a:p>
          <a:p>
            <a:pPr lvl="1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least 25 people at their primary residence (or at least 15 residences that are primary residences)</a:t>
            </a:r>
          </a:p>
          <a:p>
            <a:pPr lvl="1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Examples (municipalities, mobile home park, subdivision)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Nontransient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Noncommunity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Water System</a:t>
            </a:r>
          </a:p>
          <a:p>
            <a:pPr lvl="1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least 25 of the same people for at least 6 months/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but not at their primary residences</a:t>
            </a:r>
          </a:p>
          <a:p>
            <a:pPr lvl="1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Examples (schools, commercial facilities, or manufacturing plants that have their own water system)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Transient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Noncommunity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Water System</a:t>
            </a:r>
          </a:p>
          <a:p>
            <a:pPr lvl="1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least 25 or more people for at least 60 days/year but not the same people or not on regular basis</a:t>
            </a:r>
          </a:p>
          <a:p>
            <a:pPr lvl="1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Examples (highway rest areas, recreation areas, gas stations that have their own water system)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6A7C91D-B50A-4DE6-B9F7-4BE57D6FA5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A0B4D8-85AB-4EE5-A7BD-688AF49367D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C23D-9424-44C0-8999-1E41766E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 Drinking Water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119E-F1FB-4C86-9CBE-2B2DA632F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Regularly Amended 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Coliform Rule (max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zero for total coliform, fecal coliform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 Contamination Control Act (special requirements for lead)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Surface Water Treatment Rule (requires filtration followed by chemical disinfection from surface water supplies and groundwater under the influence of surface water).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Identifies contaminants considered for regulatory control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B18BB9B-12F2-4273-9313-1366195A1F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F727A1-28B2-466C-B5FD-30B5DADF0107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:a16="http://schemas.microsoft.com/office/drawing/2014/main" id="{5D4EA1BB-9108-4C69-97A0-EB98F1B30B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19CFF1-BAE0-4C2E-B4D1-F69777267E0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6F050B3B-AD20-4D1D-B24F-9492921AFF5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59E30725-12AA-446D-A253-B6E356734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MCLG-maximum contaminant level goal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(non-enforceable)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MCL-Max. contaminant level; no adverse effect 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(enforceable)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MRDLG-max. residual disinfectant level goal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MRDL-max. residual disinfectant level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>
            <a:extLst>
              <a:ext uri="{FF2B5EF4-FFF2-40B4-BE49-F238E27FC236}">
                <a16:creationId xmlns:a16="http://schemas.microsoft.com/office/drawing/2014/main" id="{A10D0CF3-CD26-4378-BF4D-DF0958D3D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D9BAEB-9FAC-4DB6-A47A-CB165909112D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0C063C06-532F-4771-AC01-8E8B3E349FB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Concept of Multiple Barriers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2ADC1459-57E6-4A40-A40D-3F9C3A3EF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Protect Watershed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 Water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Disinfect Water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Operate distribution system at high pressure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>
            <a:extLst>
              <a:ext uri="{FF2B5EF4-FFF2-40B4-BE49-F238E27FC236}">
                <a16:creationId xmlns:a16="http://schemas.microsoft.com/office/drawing/2014/main" id="{E0060F17-C462-48C3-AE62-797A3891D8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0319DD-43B7-4CDB-A247-15F6D3B9A023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6D345D8F-767B-49CC-9F3F-B6334CDE77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Biological Quality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25D60B69-A8DE-4EA2-A53E-28ACCCE14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pathogens</a:t>
            </a: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Coliform tests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1DD5C186-4DDD-483B-811B-5F5D187CEE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423258-65FE-4E78-B813-7858EA1CBE6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0EA801C7-5F4B-4309-BA9E-7DD9FF3BD8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Chemical Quality  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9303C51-4E9C-4F6F-9164-DA5DE079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Inorganics</a:t>
            </a:r>
          </a:p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VOC’s (volatile organic chemicals)</a:t>
            </a:r>
          </a:p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Synthetic organic chemicals</a:t>
            </a:r>
          </a:p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Disinfection by-products (THM’s, others)</a:t>
            </a:r>
          </a:p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Radionuclides (natural or artificial)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tream">
  <a:themeElements>
    <a:clrScheme name="Strea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1472</TotalTime>
  <Words>988</Words>
  <Application>Microsoft Office PowerPoint</Application>
  <PresentationFormat>On-screen Show (4:3)</PresentationFormat>
  <Paragraphs>216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Garamond</vt:lpstr>
      <vt:lpstr>Wingdings</vt:lpstr>
      <vt:lpstr>Stream</vt:lpstr>
      <vt:lpstr>CTC 450-Water Quality</vt:lpstr>
      <vt:lpstr>Objectives</vt:lpstr>
      <vt:lpstr>Major Laws</vt:lpstr>
      <vt:lpstr>Safe Drinking Water Act Public Water System-Definition</vt:lpstr>
      <vt:lpstr>Safe Drinking Water Act</vt:lpstr>
      <vt:lpstr>Definitions</vt:lpstr>
      <vt:lpstr>Concept of Multiple Barriers</vt:lpstr>
      <vt:lpstr>Biological Quality</vt:lpstr>
      <vt:lpstr>Chemical Quality  </vt:lpstr>
      <vt:lpstr>Secondary Standards</vt:lpstr>
      <vt:lpstr>Clean Water Act-Amendment created NPDES permit program </vt:lpstr>
      <vt:lpstr>SPDES Permit Sign</vt:lpstr>
      <vt:lpstr>Outfall Number 1</vt:lpstr>
      <vt:lpstr>Maps showing permits and minor rivers</vt:lpstr>
      <vt:lpstr>Effluent Standards for Public WW Treatment Plants</vt:lpstr>
      <vt:lpstr>Mass Balance Equation</vt:lpstr>
      <vt:lpstr>Minimum DO  (Streeter-Phelps Equation)</vt:lpstr>
      <vt:lpstr>Industrial Pretreatment Program</vt:lpstr>
      <vt:lpstr>Groundwater</vt:lpstr>
      <vt:lpstr>Groundwater Quality</vt:lpstr>
      <vt:lpstr>Discharge to Seawater</vt:lpstr>
      <vt:lpstr>History of Water Treatment</vt:lpstr>
      <vt:lpstr>“Forever” Chemicals</vt:lpstr>
      <vt:lpstr>Microplastics</vt:lpstr>
      <vt:lpstr>https://www.researchgate.net/figure/Distribution-of-microplastics-in-the-human-body-The-abundance-and-content-of_fig2_373192401</vt:lpstr>
      <vt:lpstr>Mohawk Valley Water Authority https://www.mvwa.us/ </vt:lpstr>
      <vt:lpstr>Hinckley Reservoir</vt:lpstr>
      <vt:lpstr>Questions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100</cp:revision>
  <dcterms:created xsi:type="dcterms:W3CDTF">2002-10-04T19:39:32Z</dcterms:created>
  <dcterms:modified xsi:type="dcterms:W3CDTF">2026-01-15T19:59:05Z</dcterms:modified>
</cp:coreProperties>
</file>