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5" r:id="rId3"/>
    <p:sldId id="317" r:id="rId4"/>
    <p:sldId id="313" r:id="rId5"/>
    <p:sldId id="332" r:id="rId6"/>
    <p:sldId id="318" r:id="rId7"/>
    <p:sldId id="334" r:id="rId8"/>
    <p:sldId id="315" r:id="rId9"/>
    <p:sldId id="335" r:id="rId10"/>
    <p:sldId id="314" r:id="rId11"/>
    <p:sldId id="336" r:id="rId12"/>
    <p:sldId id="337" r:id="rId13"/>
    <p:sldId id="338" r:id="rId14"/>
    <p:sldId id="276" r:id="rId15"/>
    <p:sldId id="316" r:id="rId16"/>
    <p:sldId id="319" r:id="rId17"/>
    <p:sldId id="320" r:id="rId18"/>
    <p:sldId id="321" r:id="rId19"/>
    <p:sldId id="323" r:id="rId20"/>
    <p:sldId id="324" r:id="rId21"/>
    <p:sldId id="325" r:id="rId22"/>
    <p:sldId id="326" r:id="rId23"/>
    <p:sldId id="322" r:id="rId24"/>
    <p:sldId id="339" r:id="rId25"/>
    <p:sldId id="340" r:id="rId26"/>
    <p:sldId id="33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18" d="100"/>
          <a:sy n="118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97C338D-5918-4528-9E57-471B00B486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96113FF-EDE2-45BD-B0DC-DCD6CE243A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F2ECA4C-48E3-418D-9D16-FC40B21D2F4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B5EEA69F-518F-498E-B920-F59147283B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3A32E143-953C-454A-8064-8B04BA7325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850E1DE6-66DC-493C-A0CB-8E18D44EE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C72E63-CE54-48B6-BBE1-56ACB5F5F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579BEE9-476F-4133-B310-058067CD1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06C085C-6A71-4176-8B39-5C10BBB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114BA29-2DCF-4BF0-815F-0D471CCD2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EDA7A3-0E19-476B-8520-04F68752F1EA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0DCB806-01E3-4F01-B43B-947230E7C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8D2859-C215-42FF-8618-EEB566829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A7E1694-EB8E-45F8-93BB-743C25610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E8C622-66DD-4B6A-A03A-791F30658011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5765521-0817-4228-9B08-BB552A866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0FE1AF5-C560-4E04-B8D2-E22C5180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D92C354-579E-4387-BE81-0873F114B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E05781-BDAD-4757-B68C-BD1C1A136B48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4111415-171D-4CEC-AF37-AE99853E1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E133D5C-0ECE-4FAA-891A-BCD0894F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131D040-33FD-401D-A2CE-F2DD8E517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47A3B8-0564-4E1D-B38E-BE8239881C7E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E3D26A4-7DFC-4BB7-88E1-EAC46BA54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75B611B-E51D-47E8-9260-659056D04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D1F7FB8-77E6-493D-A192-8F21A1E72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C2B9D3D-CDBB-4A4C-A5A7-6D40FE3DD23F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648003A-A64D-4C99-A6E5-7E11F5995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9366AD3-3352-4125-849E-950D57446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D2A53B1-AF36-4E6B-A498-ABDBA6D49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669C01-704F-446C-9572-45B111A8843D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67335D5-320D-4A21-BDBA-60231A91B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EA88043-C5B1-48A3-80F7-0E7582635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F90EF78-7ED4-4C53-9A84-B6DEA8BCF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CB4901-1B46-4455-99E2-A40DE90C1AAD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E44DA8B-5EA2-49C5-83D8-06DF4185E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104E614-DDE5-4D93-9C0A-8B2821E66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ABB9B85-D0CB-44F0-914D-7907D2F06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D8B8AD-DAAE-4207-9D4C-3E1D1ED9F1C9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EF477CF-C81C-4BAF-B418-EB85BB009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E2583D9-0FF0-4265-ACE6-833A52A2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5269BD1-497D-44D8-BCC8-F8423109B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D95484-7200-4903-B6B2-822B13405792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6ECEB5F-80EF-4E27-B059-E69A7A19F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D428A35-5FB3-480E-961D-4E1D51032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B3036F6-0CCD-4A1A-9D3A-AFB813D19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31D58F-ADAE-438C-B35C-77A165F33C80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4763E18-9FB6-4372-BF75-929084FEE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CC20DC1-B3FE-42AB-923D-8DE01046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939AD28-0004-47A9-9485-D85367BE1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4ED504-4441-4653-A5B5-F076069D0001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F80161E-29B9-4F5E-9B36-C61477369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DC8149E-A2C6-4A7C-A461-D7A2C337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140A83C-A396-42A5-8BC5-90FF4029C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27D81C-FF54-4D24-B6AC-627FAAED1B93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D3C9FEC-DCB2-433A-AB14-5186E2907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E6D2955-2039-468F-9474-0E5CB8F0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21B6D21-A365-42B8-87E8-1818B8550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AA4ABF-6EC0-46DF-8534-9A890C0E6849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650203E-1BD0-4736-A9C1-E07127578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070BCF8-2244-42FB-87D6-91E0984EF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F8E565D-0455-4AC4-BE13-BA215B241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5A9EBF5-7310-4821-A71B-263372C940CD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7B19631-905F-45BD-BA9B-AC66A932E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554EEC7-2ABF-44B7-BB3B-1BAFBFEC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6E4A278-02C7-4AD5-90DA-33BCD89C1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B37052-C4E6-48B9-B234-45AE36E7A1AC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C725440-C641-4A7A-8DEA-9B206DAD9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D606C86-F38C-436F-94CD-9977955F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1710F20-898E-4DF0-9C0E-A684B4EDB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F24677-F2E2-4928-9C41-814B8FC3B821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A680819-49AD-45C2-A17B-DE6C27681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59223E1-8CDE-4BE9-918B-25D41692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1B27CAB-07EA-4D7C-BF9A-22005D161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B353E2-2896-4FA9-9789-7DC9E1D9E580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AF3BC8F-859D-418B-9341-9A17EBB02FF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AFE5E5D-240F-43B0-8D39-AAB0A85CD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894374B5-2966-4BDC-AF11-611DCAF31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5C1E275F-B5CC-4A4B-B0E6-6358B0BB3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9E790BB-AA93-47A6-88DD-59549917D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78F284F-D9EE-4D1B-9176-4B901F18C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6EE3AD6-545F-4331-A020-199DCF0CB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062D8F7-AC97-40F5-B680-2A9F54B89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3882714F-CD37-47A4-9550-8F8F5B6F1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60D0012B-AD7F-48FA-A80E-1A2408272D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79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C3E0F80-7178-4B24-9927-865812D39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2FA36AF-3C06-481F-8973-3E8B2C8B2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1AD08393-F6CA-48E8-8A19-8835422C9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451C33-CBE9-4772-B8F7-6CD2097C4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8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17ABEB4-7473-477A-99A2-BFEB1A29D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FC01C42-AD0C-468A-A025-77E58DFC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69A520D-8F26-4729-B8AD-39B8545BB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0ACC-A759-4B45-83C9-27BB225C5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0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A718310-54FD-4440-9DB3-B0FBD5B8A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BEBB1F1-C887-4269-A27D-E3F5B0587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F241ED4-564E-466F-AF74-F487A6AEF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3DE1-22BE-42F6-9114-435CE491E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5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90242DD-B52F-4E22-9A02-040622D67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4EF8682-7766-4AFE-8823-70EA108A9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2A7D808-B95A-46C2-9E6C-8EEA3C41C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F0EE-D760-42D2-B254-39A72F9DD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8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7EEC8CA-B696-4AD6-A9A2-B5D509F33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A0800CF-61A1-4239-94FA-601C3DEB2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0AAEED5-2D82-4527-BBE0-4D8AD2A3C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ED2D-C549-4AEA-B00D-89D03077F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99328E8-C22B-422D-ADE6-A971F6AB2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9228F73-B20F-4DFD-8A1C-C5CC73116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7289AB7-BB4F-4346-BB12-E598DFC61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BA6D-854A-4A7D-AFC3-2A6E97E2C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9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3E3E829-FDB4-4CFE-90C3-DD5C2833E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92A4C4C-66A9-4403-B001-3F038E162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023C3F-EB08-4387-99A3-DDE95CF44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7644F-2F3F-43B0-8422-543EB4E2E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4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94C1F92-47BE-4F6E-B4BC-BA7B8741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7C4D377-865F-4F23-92C9-D3A1EEA1A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3C36F3-4EE4-4593-A698-DD7A788C8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927A-B99F-41EB-98F1-4BBAB3402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F211245E-B4C7-4C9F-8052-E6BD6984E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5B9D329-07B9-4EC0-AF1B-22334995A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CA64509-F40F-45D7-A414-25664FAAF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22C2-BE10-49ED-B640-1C91CE0AC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2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04BE60D-8762-4CFD-9595-F96BD6862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F2D7E4D-566A-4CFC-B28B-B81EA2C7A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A6C01E1-6F0A-47EF-B42C-55131CC1B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2381-4ED1-4B80-832F-502AB7F0A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07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6DD7575-5202-4994-A704-9FFBB82B6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7D69C31-5EB7-494F-8A53-FDE081887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45342FE-6CED-4BB9-AE5F-E622176F7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E6506-6AC1-405C-B6E7-57A8466CB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5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5BB67A-215E-4B23-8EB1-B51D6015EB5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AC3535-54DD-4FFD-B9B3-47674E0E099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E669-EEAF-4202-8E50-BFC677792A6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96BA3B-F37A-4B41-9426-8930E5DE5FD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C67468-0E8F-4F69-838E-D81BED0E684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5D85C1E-F7D8-4DA4-849F-46C505C096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0EB0315-2BB3-4851-BB0F-D35820CF70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7CE70A8-748F-4EB8-BFA5-EB92343E9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6AAA9A7-9A58-4CB3-A6D7-E9685927F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8187" name="Rectangle 11">
            <a:extLst>
              <a:ext uri="{FF2B5EF4-FFF2-40B4-BE49-F238E27FC236}">
                <a16:creationId xmlns:a16="http://schemas.microsoft.com/office/drawing/2014/main" id="{54D05965-17D5-4A4B-A737-7093A0C0A9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8" name="Rectangle 12">
            <a:extLst>
              <a:ext uri="{FF2B5EF4-FFF2-40B4-BE49-F238E27FC236}">
                <a16:creationId xmlns:a16="http://schemas.microsoft.com/office/drawing/2014/main" id="{49649030-90C2-446A-990D-119DC56C7C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9" name="Rectangle 13">
            <a:extLst>
              <a:ext uri="{FF2B5EF4-FFF2-40B4-BE49-F238E27FC236}">
                <a16:creationId xmlns:a16="http://schemas.microsoft.com/office/drawing/2014/main" id="{8F02A7B1-C08E-4D91-B4F7-41F2E37B58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CF0D5F-9AC9-449F-99B6-03FADB808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64D8521-DBB0-41D2-8E1F-38E2D3B1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46ECD5-5E36-46CC-8501-6A4A7BE9EE4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740C157-C47B-4645-AC26-9A8CB9C5F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450  Review</a:t>
            </a:r>
            <a:endParaRPr lang="en-US" altLang="en-US" sz="240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5FD21EF-682A-4858-AB8F-B6C43FE6B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Water Processes </a:t>
            </a:r>
          </a:p>
        </p:txBody>
      </p:sp>
      <p:pic>
        <p:nvPicPr>
          <p:cNvPr id="4101" name="Picture 1" descr="Introductory what is it?  fisher with rabbit?">
            <a:extLst>
              <a:ext uri="{FF2B5EF4-FFF2-40B4-BE49-F238E27FC236}">
                <a16:creationId xmlns:a16="http://schemas.microsoft.com/office/drawing/2014/main" id="{BBCF2ABD-F910-484D-9BBF-33E27537B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55900"/>
            <a:ext cx="46482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1F2D620F-B7F8-4864-A7DC-9120619B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4C6256-CF7F-4527-813B-419D43C4AF1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9970EA5-2D35-44AD-A947-7293349E7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Cross Connection, Backflow Preventers and Meters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7BA860A-D6C0-4223-B4D1-F301461C3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Inspect areas of potential high hazard (hospitals, mortuaries, industries, irrigation systems,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marL="609600" indent="-609600"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Meters must be repaired or replaced if not working correctly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9D2A56F-EC7E-48DA-99F0-4C2655A3B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Pipeline Installation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80FE89B2-4842-440E-8A3D-5380258AA5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Mains installed at a depth to prevent freezing</a:t>
            </a:r>
          </a:p>
          <a:p>
            <a:r>
              <a:rPr lang="en-US" altLang="en-US"/>
              <a:t>Compacting backfill and trench design/installation increases pipe support</a:t>
            </a:r>
          </a:p>
          <a:p>
            <a:r>
              <a:rPr lang="en-US" altLang="en-US"/>
              <a:t>Water/sewer lines should be separated at least 10’ horizontally and water should be 18” higher than sewer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EF8C760-F434-4AAD-ADA1-29AA76B8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3C056-F045-4D3A-9C51-245CD7FBCA5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2135CED-6DE0-45AC-964B-D2AB8BD6D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Pressure Testing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232FE96-A40B-4C7A-BD57-C8477A62AE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17713"/>
            <a:ext cx="40386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There is always some leakage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Leakage tests are performed and compared to a standard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FD4F302-FE40-49BF-8086-230E0602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14314-A404-4BC2-A24D-EC1F899D127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37E39C2E-168B-477B-A39A-9DAB4542F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17713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8BB603-9AE3-4F63-BFEB-7E47E564E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Thrust Restraints </a:t>
            </a:r>
            <a:r>
              <a:rPr lang="en-US" altLang="en-US" sz="2800"/>
              <a:t>(pressure/velocity)</a:t>
            </a:r>
            <a:endParaRPr lang="en-US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A60FE7A-E2FD-4776-9DA0-15FD1CC67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17713"/>
            <a:ext cx="55626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Use some type of restraint (concrete thrust block/joint restraint) to anchor pipelines at: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-dead ends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-bends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-changes in horizontal/vertical directions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0C70E1A-2BAC-460B-97C1-E21943E6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9D0258-8CDB-4B75-B0AC-510C150FB21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23557" name="Picture 1" descr="concrete thrust block">
            <a:extLst>
              <a:ext uri="{FF2B5EF4-FFF2-40B4-BE49-F238E27FC236}">
                <a16:creationId xmlns:a16="http://schemas.microsoft.com/office/drawing/2014/main" id="{BCCDE35C-5861-4E06-8722-F11CD6EF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joint restraint vs thrust block">
            <a:extLst>
              <a:ext uri="{FF2B5EF4-FFF2-40B4-BE49-F238E27FC236}">
                <a16:creationId xmlns:a16="http://schemas.microsoft.com/office/drawing/2014/main" id="{709F6372-D8F6-4944-9B69-B0FAEFEE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joint restraint">
            <a:extLst>
              <a:ext uri="{FF2B5EF4-FFF2-40B4-BE49-F238E27FC236}">
                <a16:creationId xmlns:a16="http://schemas.microsoft.com/office/drawing/2014/main" id="{02A3379A-0FD4-45D9-B293-726A43ED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10527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14AE1D00-F4C6-4C31-9DCB-55E5DD3F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FE0173-2399-423C-B827-56D6D414FEB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26EF233-4FE8-4E3E-9DD0-52CCA5A82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Leak Detection  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E472707-FFD9-45AF-922B-B72C8409F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269288" cy="27828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Find small leaks before they become large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Can use sound wave detectors to detect leaks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Can fix small leaks by fitting a cover over the pipe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04DA56C2-525B-44F5-9D1B-AA2CA744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86350"/>
            <a:ext cx="4762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EF14F5B1-222C-4F12-83C8-C657FFA9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90BC35-D47C-4904-8310-DAA3D90DDBB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E77C7A3-8809-4DC6-B15C-91C0E6154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Distribution Testing  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64E42E6-7847-4B49-972C-93B725B33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Fire Flow Tests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Hydrant Tests (pressure and flow)</a:t>
            </a:r>
          </a:p>
          <a:p>
            <a:pPr lvl="1" eaLnBrk="1" hangingPunct="1"/>
            <a:r>
              <a:rPr lang="en-US" altLang="en-US"/>
              <a:t>Minimum 20 psi @ designated fire flow</a:t>
            </a:r>
          </a:p>
          <a:p>
            <a:pPr lvl="1" eaLnBrk="1" hangingPunct="1"/>
            <a:r>
              <a:rPr lang="en-US" altLang="en-US"/>
              <a:t>Dechlorinate water (vitamin C) if discharged to storm system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Flow and pressure testing to calibrate computer models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CA72338D-225E-4EF2-B39A-2CF3CBDA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302901-CF26-4FEA-820B-EBCC8D7D9DF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6DA839B-C365-4D82-B8B7-069811576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Water Treatment Process Control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08B90E4-8901-4316-90DB-10AD002E6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Highly automated with dial-in capabilities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SCADA systems (</a:t>
            </a:r>
            <a:r>
              <a:rPr lang="en-US" altLang="en-US" sz="2000"/>
              <a:t>supervisory control and data acquisition)</a:t>
            </a:r>
            <a:endParaRPr lang="en-US" altLang="en-US"/>
          </a:p>
        </p:txBody>
      </p:sp>
      <p:pic>
        <p:nvPicPr>
          <p:cNvPr id="28677" name="Picture 1" descr="scada image">
            <a:extLst>
              <a:ext uri="{FF2B5EF4-FFF2-40B4-BE49-F238E27FC236}">
                <a16:creationId xmlns:a16="http://schemas.microsoft.com/office/drawing/2014/main" id="{82EC5468-72C4-44FE-B430-7D959CE6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0880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D1A08D76-9CF4-4573-B570-E37F33EB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34FF76-CBA3-44AA-82A0-4979A3CB563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96A22C5-78AB-405C-B3A3-342A25053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 Quality Control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128174C-23D7-42C3-A05D-94CF15D1C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Some lab tests are on-line (turbidity)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Some tests are done on-site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Some tests are sent out</a:t>
            </a: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F6E838C2-415E-4DA5-BB64-37AF69825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F3544718-A80F-44D9-8001-C5744F6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357041-3B19-44B0-BE43-E195E692910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A7D8C7D-00AE-4A67-9550-F87FE5901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Sanitary Survey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03502CA-BF5B-4643-91C5-8F6EE1427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Review of system to identify all areas that represent a risk to water quality and delivery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A95779D5-E258-4A20-A313-6C6A245B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540861-3361-41E9-A950-AD6A303E705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5184CC8-3C54-417B-B1AC-4B44E71E3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Recordkeeping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8018512-35BE-48F2-9567-918579A74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Efficient management depends on detailed recordkeeping</a:t>
            </a:r>
          </a:p>
          <a:p>
            <a:pPr lvl="1" eaLnBrk="1" hangingPunct="1"/>
            <a:r>
              <a:rPr lang="en-US" altLang="en-US"/>
              <a:t>Water quality</a:t>
            </a:r>
          </a:p>
          <a:p>
            <a:pPr lvl="1" eaLnBrk="1" hangingPunct="1"/>
            <a:r>
              <a:rPr lang="en-US" altLang="en-US"/>
              <a:t>Water quantity</a:t>
            </a:r>
          </a:p>
          <a:p>
            <a:pPr lvl="1" eaLnBrk="1" hangingPunct="1"/>
            <a:r>
              <a:rPr lang="en-US" altLang="en-US"/>
              <a:t>Plant operation data</a:t>
            </a:r>
          </a:p>
          <a:p>
            <a:pPr lvl="1" eaLnBrk="1" hangingPunct="1"/>
            <a:r>
              <a:rPr lang="en-US" altLang="en-US"/>
              <a:t>Chemicals added</a:t>
            </a:r>
          </a:p>
          <a:p>
            <a:pPr lvl="1" eaLnBrk="1" hangingPunct="1"/>
            <a:r>
              <a:rPr lang="en-US" altLang="en-US"/>
              <a:t>Annual reports</a:t>
            </a:r>
          </a:p>
          <a:p>
            <a:pPr lvl="1" eaLnBrk="1" hangingPunct="1"/>
            <a:r>
              <a:rPr lang="en-US" altLang="en-US"/>
              <a:t>Public notification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1882306-995A-48B0-AEE7-1A54055C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45C9A7-6097-4E54-9C43-6DA6CED81F6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4AE2EE4-2B4A-48D3-8654-289D98394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9AA4FA6-AF08-4D5E-BB80-395A6C389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Understand the basics with respect to operation of waterworks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4BC732D2-D818-402D-AD8F-D2DEFB02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93F780-DC73-4DB9-96BA-2A40242D352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5A25367-221D-4F12-9F79-616E98AD8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 Conservation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11EFA81-2431-4BB3-9517-02CB4C742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Public education</a:t>
            </a:r>
          </a:p>
          <a:p>
            <a:pPr eaLnBrk="1" hangingPunct="1"/>
            <a:r>
              <a:rPr lang="en-US" altLang="en-US"/>
              <a:t>Installation of high-efficiency plumbing fixtures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    Tampa-77.2 gpcd to 38.9 gpcd</a:t>
            </a:r>
          </a:p>
          <a:p>
            <a:pPr eaLnBrk="1" hangingPunct="1"/>
            <a:r>
              <a:rPr lang="en-US" altLang="en-US"/>
              <a:t>Institute water rates/meters (discourage lawn watering)</a:t>
            </a:r>
          </a:p>
          <a:p>
            <a:pPr eaLnBrk="1" hangingPunct="1"/>
            <a:r>
              <a:rPr lang="en-US" altLang="en-US"/>
              <a:t>Fix leaks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9601681D-080F-4DB4-90A2-20CB4DC9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E61CD6-3BD8-4EFB-B277-10CECAE104A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348DE61-057C-4E10-BC0D-572A56100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 Conservation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2470727-A2DD-4DC7-9CDD-CE342CCE7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en-US"/>
              <a:t>Pumps major use of energy</a:t>
            </a: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en-US"/>
              <a:t>Must understand rate schedule of utility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Can replace motors with high-efficiency motors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A685D5F6-BBC0-4D45-95C1-0A68B5E2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D334C9-8D90-46E4-BD7E-68375A21341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9C286E5-82CF-4400-8346-B236EAF1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Water Rates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161EFE1-E22A-45B7-ABEE-1CAF45191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Must charge enough to cover costs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Usually charged by class (residential, commercial, or industrial)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C954A719-5B57-46EC-86DF-CA86BD1D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40E019-29E5-41FF-B530-06A4E08C6A6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2DCB4EC-2DA0-4759-920F-8D1C225FB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Security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7242828-271D-4837-B76B-53675DB7C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SCADA systems should be secure</a:t>
            </a:r>
          </a:p>
          <a:p>
            <a:pPr eaLnBrk="1" hangingPunct="1"/>
            <a:r>
              <a:rPr lang="en-US" altLang="en-US"/>
              <a:t>Fire protection</a:t>
            </a:r>
          </a:p>
          <a:p>
            <a:pPr eaLnBrk="1" hangingPunct="1"/>
            <a:r>
              <a:rPr lang="en-US" altLang="en-US"/>
              <a:t>Prevention from contamination and ability to determine contamination</a:t>
            </a:r>
          </a:p>
          <a:p>
            <a:pPr eaLnBrk="1" hangingPunct="1"/>
            <a:r>
              <a:rPr lang="en-US" altLang="en-US"/>
              <a:t>Barriers around perimeter</a:t>
            </a:r>
          </a:p>
          <a:p>
            <a:pPr eaLnBrk="1" hangingPunct="1"/>
            <a:r>
              <a:rPr lang="en-US" altLang="en-US"/>
              <a:t>Use of card keys, cameras, and strict protocols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E902C56-5F34-43CC-9528-C894F00D4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Rehabilitation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5A84906A-6FBF-4D3F-8D12-B6979DDA8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240,000 water main breaks per year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Have a plan for water main breaks (parts/tools/equipment)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AE1DD48-3768-431B-A413-14ED5251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BBF9B8-9014-48E7-8EC2-ABD3BBC38BC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73AA448-B1D8-43E9-937C-46C5D1A5D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DC22-E485-416F-A396-823FABB5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Periodically remove sediment (dead-end branches)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Buildup on pipes can occur-reduces hydraulics capacity  (maintain proper pH; use scraper/cutting tools).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AE3BEAAC-9DD3-4A10-8C99-9424B6B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DD0511-4E8E-4947-972F-AC14702A35D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D2B59642-B9A5-45C7-8BC2-C2A463EFC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MVWA (MVW.US)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3D58A311-B496-4F1A-AFA2-2620143499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17713"/>
            <a:ext cx="8193088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All kinds of information can be found on website of local water authorities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7350F96-570D-4FF1-B021-95F48E64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839669-45AD-4FA3-B0D2-D7358704756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20AC9CED-9BE1-4A6B-9210-C74CEDC0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FC9E3B-45C6-43CD-97E0-A463D8B4B7E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1237899-97AA-4B94-BAB6-3928D366F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Operational Requirements</a:t>
            </a:r>
            <a:endParaRPr lang="en-US" altLang="en-US" sz="2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97320BB-C6B7-42CD-B98F-59E6B0D71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To maintain a system in working order (and avoid as much as possible any failures) ……..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you must know as much as possible about the overall system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1982294A-D099-4B33-8E42-109E005B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243DE1-238A-4055-A324-19F8A86700C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D1C4D23-E5AC-4234-B290-4B0E5F036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649662" cy="1462087"/>
          </a:xfrm>
        </p:spPr>
        <p:txBody>
          <a:bodyPr/>
          <a:lstStyle/>
          <a:p>
            <a:pPr eaLnBrk="1" hangingPunct="1"/>
            <a:r>
              <a:rPr lang="en-US" altLang="en-US"/>
              <a:t>Fire Hydrants</a:t>
            </a:r>
            <a:endParaRPr lang="en-US" altLang="en-US" sz="24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CD97A29-8BC0-4B5E-AC39-952C75D37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24113"/>
            <a:ext cx="8489950" cy="4419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Restrict usage for street cleaning &amp; construction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After use, check operation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Periodic inspections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Maintain a stock of repair parts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Drainage essential in cold climates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0245" name="Picture 1" descr="fire hydrant with water flowing out of it">
            <a:extLst>
              <a:ext uri="{FF2B5EF4-FFF2-40B4-BE49-F238E27FC236}">
                <a16:creationId xmlns:a16="http://schemas.microsoft.com/office/drawing/2014/main" id="{F5C27C30-79A1-4C3A-9866-1B9E82C8E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214313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34F599B-8309-426E-8AC5-6B40EF117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 Hydrants</a:t>
            </a:r>
            <a:br>
              <a:rPr lang="en-US" altLang="en-US"/>
            </a:br>
            <a:r>
              <a:rPr lang="en-US" altLang="en-US"/>
              <a:t>(4 ways they break)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D7B0E4A-61D8-4979-B23C-A9C772DDD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Blunt force trauma (cars)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Cold weather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Valves cranked too hard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n-US" altLang="en-US"/>
              <a:t>Unofficial use (children/contractors)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9396C1C-2FB4-4B35-B676-9FB7F360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6E9501-D33E-4E2B-87ED-D6545E5473F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E2A1A07B-FA68-4FC8-9CB9-9461B6BE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8C5FB4-2266-4733-99AD-6842C9F7C24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D626434-39FF-422C-AD96-11EA36ECB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Valves</a:t>
            </a:r>
            <a:endParaRPr lang="en-US" altLang="en-US" sz="24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34E533A-09C8-45A5-B77F-5AB1DFF9F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Installed to isolate sections of pipe</a:t>
            </a:r>
          </a:p>
          <a:p>
            <a:pPr eaLnBrk="1" hangingPunct="1"/>
            <a:r>
              <a:rPr lang="en-US" altLang="en-US"/>
              <a:t>Provide periodic inspection and maintenance</a:t>
            </a:r>
          </a:p>
          <a:p>
            <a:pPr eaLnBrk="1" hangingPunct="1"/>
            <a:r>
              <a:rPr lang="en-US" altLang="en-US"/>
              <a:t>Must know where they’re at to use them (good mapping; don’t pave over)</a:t>
            </a:r>
          </a:p>
          <a:p>
            <a:pPr eaLnBrk="1" hangingPunct="1"/>
            <a:r>
              <a:rPr lang="en-US" altLang="en-US"/>
              <a:t>Repair or replace if needed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659CAE8-BA17-4ED1-B706-C80FD51F9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 Connections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15FD1D5-3F7B-44E8-B130-4F3CA3CC9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/>
              <a:t>Service pipe from the main (corporation stop)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/>
              <a:t>Usual minimum service pipe diameter is ¾”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/>
              <a:t>Curb box/stop (valve to turn off water to building)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6228F18-BFB9-47C6-AEAC-DB184808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EDFF99-9A25-44E1-B38C-1E5331B1DC0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15365" name="Picture 2" descr="shows water line to house and who is responsible for fixing breakages">
            <a:extLst>
              <a:ext uri="{FF2B5EF4-FFF2-40B4-BE49-F238E27FC236}">
                <a16:creationId xmlns:a16="http://schemas.microsoft.com/office/drawing/2014/main" id="{4E70DC74-F6B6-4B8D-8812-E8FCEE59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990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8240EC01-8CCA-491A-992B-2619EC19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DBDC1E-0B95-4423-BF6A-420DFB66D8F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ED717D-725F-48F4-99BF-758BBA937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Tapping Mains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D853B04-10DB-4798-BEE2-5949D0788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Wet tap—pipe is tapped while in use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AB0A169-A46B-4B8C-B1A5-97866DB90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Responsibility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CA0E6D8-05D6-4617-938C-E2E2F7C9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22B45A-C3DF-40AF-8FBB-A9DBAA8743E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8436" name="Picture 3" descr="maintenance responsibility for water and sewer owners">
            <a:extLst>
              <a:ext uri="{FF2B5EF4-FFF2-40B4-BE49-F238E27FC236}">
                <a16:creationId xmlns:a16="http://schemas.microsoft.com/office/drawing/2014/main" id="{CDD4403D-35D0-40F7-BC58-1F7E047B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55626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1570</TotalTime>
  <Words>655</Words>
  <Application>Microsoft Office PowerPoint</Application>
  <PresentationFormat>On-screen Show (4:3)</PresentationFormat>
  <Paragraphs>164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Tahoma</vt:lpstr>
      <vt:lpstr>Arial</vt:lpstr>
      <vt:lpstr>Wingdings</vt:lpstr>
      <vt:lpstr>Blends</vt:lpstr>
      <vt:lpstr>CTC 450  Review</vt:lpstr>
      <vt:lpstr>Objectives</vt:lpstr>
      <vt:lpstr>Operational Requirements</vt:lpstr>
      <vt:lpstr>Fire Hydrants</vt:lpstr>
      <vt:lpstr>Fire Hydrants (4 ways they break)</vt:lpstr>
      <vt:lpstr>Valves</vt:lpstr>
      <vt:lpstr>Service Connections</vt:lpstr>
      <vt:lpstr>Tapping Mains</vt:lpstr>
      <vt:lpstr>Example of Responsibility</vt:lpstr>
      <vt:lpstr>Cross Connection, Backflow Preventers and Meters</vt:lpstr>
      <vt:lpstr>Pipeline Installation</vt:lpstr>
      <vt:lpstr>Pressure Testing</vt:lpstr>
      <vt:lpstr>Thrust Restraints (pressure/velocity)</vt:lpstr>
      <vt:lpstr>Leak Detection  </vt:lpstr>
      <vt:lpstr>Distribution Testing  </vt:lpstr>
      <vt:lpstr>Water Treatment Process Control</vt:lpstr>
      <vt:lpstr>Water Quality Control</vt:lpstr>
      <vt:lpstr>Sanitary Survey</vt:lpstr>
      <vt:lpstr>Recordkeeping</vt:lpstr>
      <vt:lpstr>Water Conservation</vt:lpstr>
      <vt:lpstr>Energy Conservation</vt:lpstr>
      <vt:lpstr>Water Rates</vt:lpstr>
      <vt:lpstr>Security</vt:lpstr>
      <vt:lpstr>Rehabilitation</vt:lpstr>
      <vt:lpstr>Cleaning</vt:lpstr>
      <vt:lpstr>MVWA (MVW.US)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89</cp:revision>
  <cp:lastPrinted>2011-11-02T17:00:52Z</cp:lastPrinted>
  <dcterms:created xsi:type="dcterms:W3CDTF">2002-10-04T19:39:32Z</dcterms:created>
  <dcterms:modified xsi:type="dcterms:W3CDTF">2026-03-13T14:18:38Z</dcterms:modified>
</cp:coreProperties>
</file>