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9"/>
  </p:notesMasterIdLst>
  <p:sldIdLst>
    <p:sldId id="256" r:id="rId2"/>
    <p:sldId id="344" r:id="rId3"/>
    <p:sldId id="326" r:id="rId4"/>
    <p:sldId id="327" r:id="rId5"/>
    <p:sldId id="328" r:id="rId6"/>
    <p:sldId id="349" r:id="rId7"/>
    <p:sldId id="329" r:id="rId8"/>
    <p:sldId id="330" r:id="rId9"/>
    <p:sldId id="331" r:id="rId10"/>
    <p:sldId id="284" r:id="rId11"/>
    <p:sldId id="257" r:id="rId12"/>
    <p:sldId id="345" r:id="rId13"/>
    <p:sldId id="346" r:id="rId14"/>
    <p:sldId id="299" r:id="rId15"/>
    <p:sldId id="300" r:id="rId16"/>
    <p:sldId id="347" r:id="rId17"/>
    <p:sldId id="34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5EE6E6-781B-422C-A1CD-BAEC6F12F8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83BC7-17CA-4B9C-96DF-064AA7CAE3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5C3D46-EE79-49E3-A7DC-E5703B6BF033}" type="datetimeFigureOut">
              <a:rPr lang="en-US"/>
              <a:pPr>
                <a:defRPr/>
              </a:pPr>
              <a:t>10/20/2025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3E6E56-3511-4E2C-8F68-F2E3AB807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712D06-882F-47BF-BF7E-622CB6446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119A0-CFB5-4DD3-91E7-F9DA5157A1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7D64-2BD4-4CC2-97D2-661C6482E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2B124C-0157-45E6-8A00-F9F609475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EC2BC2E-488E-4BDA-AE91-83D5502D0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B7EA6E6-942C-4A48-B634-4FFF1CABB5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B569BA3-B064-4B45-AA03-509446A54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970CDD-6884-4AB3-9F0A-546810DCF1C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F1F4926-F803-4551-A900-5F964C5569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4422B5D-0E1B-4C1A-A0BB-84ED8CD38E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DB38EDF-6271-4046-8206-41D679D2B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0A3545A-6885-4F04-924B-A90A33E24DF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30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45B09F2-4ADA-47C0-9020-18DD9139D4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FDDE0B4-20A8-4D07-96BD-2B2D0B6A97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B726DF0-7B26-4F21-BFFA-7C0C47595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F6FF47-BC28-4A21-ADC4-761D1C85B74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2F4B4BF-8825-4808-A518-2B6DE14179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00CDEF58-7078-45C1-A190-0C6AA37DC8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82C9568-0B89-4350-8317-BA04B0D61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57AF8F-315B-4D66-B9A1-5ACF488E2F0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567E0E3-BBC9-4735-96EE-7AF8DAD9E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557FB08-0592-41D0-916E-ACA640D16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FDA27D0-B4E2-46E9-8BEA-B10D75181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7182BA-2314-437D-8C7F-71CFC156607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567E0E3-BBC9-4735-96EE-7AF8DAD9E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557FB08-0592-41D0-916E-ACA640D16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FDA27D0-B4E2-46E9-8BEA-B10D75181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7182BA-2314-437D-8C7F-71CFC156607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78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9DF3B93-FDE6-4965-8E42-A800B17118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3F3D640-5C48-4BB8-B4E9-DA389FCA3D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1745ADE-B7F2-41B5-9EE9-9A58BEA7B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769844-D3CD-41DA-A4F2-6F48B121C8F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6305CAC-B5DE-49C4-9960-AFD709CB4D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EEAF6FA-FAC3-45A8-822C-4C0AA28595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1A81128-C628-4B1D-BB74-7613AC4AA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4EA3DB-AAB1-4789-A91A-FC8D1E6E5E7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7C00106-8E4F-4898-8E4B-F26C1BD09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7E08182-49BC-40BB-ABD9-8AF3A683A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E7E292A-2245-4D38-9487-EAAF26F02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67ADA7B-4B47-4E62-82B9-2A6A70411EC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9A7FD92-640E-440D-9574-A4DDBB67B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82401C2-9457-47DE-9DDF-0A89463846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AC07354-4FEC-4876-84EA-15E403B76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4656D1A-303A-47EB-B100-87FC0B875BC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8DA89AB-5533-4AE5-B8A3-FD9DD406B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8457C85-8216-4729-B82D-62B26A37C1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BA5D99-C9CA-4E2F-9BD2-DC919035F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0D1331-1360-4E7B-AB10-83B14E07630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45B09F2-4ADA-47C0-9020-18DD9139D4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FDDE0B4-20A8-4D07-96BD-2B2D0B6A97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B726DF0-7B26-4F21-BFFA-7C0C47595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F6FF47-BC28-4A21-ADC4-761D1C85B74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3CCEFB9-973B-4829-9EFB-63D66C49B0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41F0475-50AD-4CA7-9D56-14E36542FA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97F1920-1158-408E-847F-6D406D9EF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978DB88-B333-49D7-9026-96BD0452A31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F1F4926-F803-4551-A900-5F964C5569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4422B5D-0E1B-4C1A-A0BB-84ED8CD38E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DB38EDF-6271-4046-8206-41D679D2B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0A3545A-6885-4F04-924B-A90A33E24DF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00B7C12-E107-4009-AFDF-B61F564191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93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0DB8C-08FF-4E30-84BA-2703077A32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1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0DB8C-08FF-4E30-84BA-2703077A32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5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0DB8C-08FF-4E30-84BA-2703077A32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4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0DB8C-08FF-4E30-84BA-2703077A32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31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0DB8C-08FF-4E30-84BA-2703077A32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5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0DB8C-08FF-4E30-84BA-2703077A32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7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BF72-9798-4605-BD37-917A1A124B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38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BB572-AF9B-43AD-BC0E-5C592179ED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2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B1F37-7A42-4DF4-8C87-9DF8BCBCDB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30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F75E-A5E6-4F4B-9374-B5C0754CF3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01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0DB8C-08FF-4E30-84BA-2703077A32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60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B434D-A458-4330-B455-C7B541C6D2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67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BB20A-4004-45AF-AF61-DABE0188D9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4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2086B-9471-495E-9BD1-4CD17323A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42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CD9AA-BD0B-401F-958E-55BD3C2F70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9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1B2E8-DA59-4874-8859-D7B51E87D2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0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2E0DB8C-08FF-4E30-84BA-2703077A32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5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pa.gov/Power/Generation/All-Generating-Facilities/Gregory-B-Jarvis-Hydropower-Dam-Relicensing" TargetMode="External"/><Relationship Id="rId2" Type="http://schemas.openxmlformats.org/officeDocument/2006/relationships/hyperlink" Target="https://www.mvwa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4679674-D181-43BA-865B-D2F4B3D5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CTC/MTC 374 Review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C172C6F-0F99-42DD-935C-54CCDF56E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Measures of Merit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PW/FW/AW:  &gt;0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IRR/ERR &gt; MARR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B/C (SIR): &gt;1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PBP/CW---not equivalent to above (use as secondary measure)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FFD2E72-8A7C-4CBE-A47B-493A05ED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??  Ratio from Annualized Costs?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15A2790-618C-4C8B-87C9-22C6B64D2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No defined benefits so how do you determine a B/C ratio?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Spending extra money does lower total public costs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Use the Incremental Method (which we used for ranking alternatives- incremental method)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202C76F-808E-4EBB-BDBB-0812FFAF9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3852334" cy="130386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Compare B and A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85AFE0B-2666-4544-BD4A-34524097E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Incremental benefits:  $3,368,000 per year 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(16,973K-13,605K)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Incremental Costs: $566,000 per year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(1,243K-677K)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B/C (of B-A) = 5.95 (&gt;1)  </a:t>
            </a:r>
            <a:r>
              <a:rPr lang="en-US" altLang="en-US" dirty="0">
                <a:solidFill>
                  <a:srgbClr val="00B050"/>
                </a:solidFill>
              </a:rPr>
              <a:t>Prefer B over 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C11069-BCCE-4989-94A8-232C30F4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72669"/>
            <a:ext cx="3300704" cy="9892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202C76F-808E-4EBB-BDBB-0812FFAF9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5337"/>
            <a:ext cx="7289800" cy="130386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/>
              <a:t>Compare C and B (C-B)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85AFE0B-2666-4544-BD4A-34524097E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Incremental benefits:  $927,000 per year 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(13,605K-12,678K)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Incremental Costs: $860,00 per year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(2.103K-1.243K)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B/C (of C-B) = 1.08 (&gt;1)  </a:t>
            </a:r>
            <a:r>
              <a:rPr lang="en-US" altLang="en-US" dirty="0">
                <a:solidFill>
                  <a:srgbClr val="00B050"/>
                </a:solidFill>
              </a:rPr>
              <a:t>Prefer C over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C01E3-06A9-4D23-B60C-1B6693D5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55" y="986448"/>
            <a:ext cx="3046445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E9A7594-33CE-41C4-AD39-67D8DB0D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Annual Worth Method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DA1BE38-F295-4BB8-B541-F2D0747FD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483458"/>
              </p:ext>
            </p:extLst>
          </p:nvPr>
        </p:nvGraphicFramePr>
        <p:xfrm>
          <a:off x="914400" y="2490788"/>
          <a:ext cx="7391400" cy="2081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88">
                  <a:extLst>
                    <a:ext uri="{9D8B030D-6E8A-4147-A177-3AD203B41FA5}">
                      <a16:colId xmlns:a16="http://schemas.microsoft.com/office/drawing/2014/main" val="1136675958"/>
                    </a:ext>
                  </a:extLst>
                </a:gridCol>
                <a:gridCol w="1860760">
                  <a:extLst>
                    <a:ext uri="{9D8B030D-6E8A-4147-A177-3AD203B41FA5}">
                      <a16:colId xmlns:a16="http://schemas.microsoft.com/office/drawing/2014/main" val="496569414"/>
                    </a:ext>
                  </a:extLst>
                </a:gridCol>
                <a:gridCol w="2144899">
                  <a:extLst>
                    <a:ext uri="{9D8B030D-6E8A-4147-A177-3AD203B41FA5}">
                      <a16:colId xmlns:a16="http://schemas.microsoft.com/office/drawing/2014/main" val="1351137805"/>
                    </a:ext>
                  </a:extLst>
                </a:gridCol>
                <a:gridCol w="1886753">
                  <a:extLst>
                    <a:ext uri="{9D8B030D-6E8A-4147-A177-3AD203B41FA5}">
                      <a16:colId xmlns:a16="http://schemas.microsoft.com/office/drawing/2014/main" val="435333848"/>
                    </a:ext>
                  </a:extLst>
                </a:gridCol>
              </a:tblGrid>
              <a:tr h="760095">
                <a:tc>
                  <a:txBody>
                    <a:bodyPr/>
                    <a:lstStyle/>
                    <a:p>
                      <a:r>
                        <a:rPr lang="en-US" dirty="0"/>
                        <a:t>Alternatives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Annualized Costs (initial, 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Annualized Public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510493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en-US" dirty="0"/>
                        <a:t>Route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$17,650,000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$677,000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$16,973,000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61740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en-US" dirty="0"/>
                        <a:t>Route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$14,848,000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$1,243,000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$13,605,000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68407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en-US" dirty="0"/>
                        <a:t>Route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$14,781,000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$2,103,000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$12,678,000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5958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AC6058-1FD9-47C7-A3DB-BE75AD6E5069}"/>
              </a:ext>
            </a:extLst>
          </p:cNvPr>
          <p:cNvSpPr txBox="1"/>
          <p:nvPr/>
        </p:nvSpPr>
        <p:spPr>
          <a:xfrm>
            <a:off x="914400" y="4724400"/>
            <a:ext cx="706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 C over B and B over A (same as B/C but less confusing)</a:t>
            </a:r>
          </a:p>
        </p:txBody>
      </p:sp>
    </p:spTree>
    <p:extLst>
      <p:ext uri="{BB962C8B-B14F-4D97-AF65-F5344CB8AC3E}">
        <p14:creationId xmlns:p14="http://schemas.microsoft.com/office/powerpoint/2010/main" val="381260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E1A9FFE-2FA6-49DA-BBA7-DB1868FC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Considerations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69D82B2-135E-4FC8-8C4F-9B1E4262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1. Pt of View (individual/govt. agency/local, regional or nation)?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2. Choosing MARR (use $0, govt rate for borrowed money, or rate that private investors use?)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3. B/C (how far do you go?—short-term benefits to local economy, secondary benefits?)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4. Overcounting (don’t count twice)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5.  Unequal lives?  (salvage values for public works projects?)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6CB73CB-933E-4933-BBD3-B196F94A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85801"/>
            <a:ext cx="6798734" cy="15334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Without and With User Fee </a:t>
            </a:r>
            <a:br>
              <a:rPr lang="en-US" altLang="en-US" dirty="0"/>
            </a:br>
            <a:r>
              <a:rPr lang="en-US" altLang="en-US" sz="3100" dirty="0"/>
              <a:t>(10,000 people get $3 worth of public benefit; public cost is $20K)</a:t>
            </a:r>
            <a:endParaRPr lang="en-US" alt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E2D2D1C-548F-4B1C-93CE-D982C6C1C3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00B0F0"/>
                </a:solidFill>
              </a:rPr>
              <a:t>B/C=($3*10,000) / $20,000   = 1.5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00B050"/>
                </a:solidFill>
              </a:rPr>
              <a:t>B-C = $30,000-$20,000 = $10,000 per year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Charge $1.50—therefore net benefit is now $1.50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Govt Cost is reduced to $5,000 (20K-15K)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00B0F0"/>
                </a:solidFill>
              </a:rPr>
              <a:t>B/C=(1.5*10,000)/$5,000=3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00B050"/>
                </a:solidFill>
              </a:rPr>
              <a:t>B-C=$15,000-$5,000= $10,000 per year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6CB73CB-933E-4933-BBD3-B196F94A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Multiple-Use Projects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E2D2D1C-548F-4B1C-93CE-D982C6C1C3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 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3582ED-7351-49D7-8562-E3FB733C0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53903"/>
              </p:ext>
            </p:extLst>
          </p:nvPr>
        </p:nvGraphicFramePr>
        <p:xfrm>
          <a:off x="1524000" y="2590800"/>
          <a:ext cx="6400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99770245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40141139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3081804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49705872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998995351"/>
                    </a:ext>
                  </a:extLst>
                </a:gridCol>
              </a:tblGrid>
              <a:tr h="820203"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PW Costs (millions)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PW Benefits (million)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627"/>
                  </a:ext>
                </a:extLst>
              </a:tr>
              <a:tr h="475197">
                <a:tc>
                  <a:txBody>
                    <a:bodyPr/>
                    <a:lstStyle/>
                    <a:p>
                      <a:r>
                        <a:rPr lang="en-US" dirty="0"/>
                        <a:t>Irrigation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907709"/>
                  </a:ext>
                </a:extLst>
              </a:tr>
              <a:tr h="475197">
                <a:tc>
                  <a:txBody>
                    <a:bodyPr/>
                    <a:lstStyle/>
                    <a:p>
                      <a:r>
                        <a:rPr lang="en-US" dirty="0"/>
                        <a:t>Flood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45970"/>
                  </a:ext>
                </a:extLst>
              </a:tr>
              <a:tr h="820203">
                <a:tc>
                  <a:txBody>
                    <a:bodyPr/>
                    <a:lstStyle/>
                    <a:p>
                      <a:r>
                        <a:rPr lang="en-US" dirty="0"/>
                        <a:t>Irrigation &amp; Flood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4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74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5244-CAAC-4E4C-89AB-C8675A21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DB4C-51A0-4D0B-9D34-E339A2248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Don’t rank B/C (must use incremental method or B-C)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Benefits/Costs must be determined objectively (no game playing)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Reliability, performance, availability, maintainability may be more important (Defense/Space Systems)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7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464A-5B5B-4C7F-BCED-B4A3C699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Projects (B/C)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33477F-1C35-4359-8B8C-AF1EF026A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169" y="2047881"/>
            <a:ext cx="3294911" cy="2196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38284E-9A1A-4DAC-9648-2DA812E28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11" y="2133600"/>
            <a:ext cx="3136869" cy="2114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D128C-E8FE-4033-96F1-6E631FBA1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769" y="4247827"/>
            <a:ext cx="3136868" cy="2087443"/>
          </a:xfrm>
          <a:prstGeom prst="rect">
            <a:avLst/>
          </a:prstGeom>
        </p:spPr>
      </p:pic>
      <p:pic>
        <p:nvPicPr>
          <p:cNvPr id="1026" name="Picture 2" descr="5 Best National Parks in the US • We ...">
            <a:extLst>
              <a:ext uri="{FF2B5EF4-FFF2-40B4-BE49-F238E27FC236}">
                <a16:creationId xmlns:a16="http://schemas.microsoft.com/office/drawing/2014/main" id="{570B1A96-28A4-4454-8067-A5B7E306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70" y="4277395"/>
            <a:ext cx="3326020" cy="20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3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A8A6988-DD88-41AF-9555-DA34A934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DA7BEC6-A1DC-4F92-96A6-7EF4CFC47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Why is B/C used?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How public projects differ from private projects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Pitfalls of using B/C ratio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DAA7D55-9C8C-46C1-B807-10A4F703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Types of Public Projects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0D7D515-ABE6-4FA8-B132-674FD2EC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4572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en-US" altLang="en-US" dirty="0"/>
              <a:t>Cultural development (education, historic, recreation)</a:t>
            </a:r>
          </a:p>
          <a:p>
            <a:pPr marL="527050" indent="-4572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en-US" altLang="en-US" dirty="0">
                <a:solidFill>
                  <a:schemeClr val="tx1"/>
                </a:solidFill>
              </a:rPr>
              <a:t>Economic Services (transportation, power generation)</a:t>
            </a:r>
          </a:p>
          <a:p>
            <a:pPr marL="527050" indent="-4572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en-US" altLang="en-US" dirty="0">
                <a:solidFill>
                  <a:schemeClr val="tx1"/>
                </a:solidFill>
              </a:rPr>
              <a:t>Natural Resources (pollution and flood control, wildfire management.</a:t>
            </a:r>
          </a:p>
          <a:p>
            <a:pPr marL="527050" indent="-4572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en-US" altLang="en-US" dirty="0">
                <a:solidFill>
                  <a:schemeClr val="tx1"/>
                </a:solidFill>
              </a:rPr>
              <a:t>Protection (military, police, fire)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A137A6A-3ED5-4029-A665-B996B3D2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01687"/>
          </a:xfrm>
        </p:spPr>
        <p:txBody>
          <a:bodyPr/>
          <a:lstStyle/>
          <a:p>
            <a:pPr eaLnBrk="1" hangingPunct="1"/>
            <a:r>
              <a:rPr lang="en-US" altLang="en-US" dirty="0"/>
              <a:t>Differences from Private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4E9E-765C-4CC2-A767-578BCB82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Big initial costs (millions)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Long Lives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Multiple-uses (lake-recreation, flood control, irrigation, power generation)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Difficult to always define cash flow (value of aesthetics?)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E0BA-2FD2-4293-9733-4E4FA9C0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Multiple Uses:</a:t>
            </a:r>
            <a:br>
              <a:rPr lang="en-US" dirty="0"/>
            </a:br>
            <a:r>
              <a:rPr lang="en-US" dirty="0"/>
              <a:t>Hinckley Reservoir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29E5-440B-4BFF-9A64-B37785774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52" y="2362200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Fishing/boating in lake</a:t>
            </a:r>
          </a:p>
          <a:p>
            <a:r>
              <a:rPr lang="en-US" dirty="0"/>
              <a:t>Water supply (130,000 people; 18 </a:t>
            </a:r>
            <a:r>
              <a:rPr lang="en-US" dirty="0" err="1"/>
              <a:t>mgd</a:t>
            </a:r>
            <a:r>
              <a:rPr lang="en-US" dirty="0"/>
              <a:t>); </a:t>
            </a:r>
            <a:r>
              <a:rPr lang="en-US" sz="900" dirty="0">
                <a:hlinkClick r:id="rId2"/>
              </a:rPr>
              <a:t>https://www.mvwa.us/</a:t>
            </a:r>
            <a:r>
              <a:rPr lang="en-US" sz="900" dirty="0"/>
              <a:t> </a:t>
            </a:r>
          </a:p>
          <a:p>
            <a:r>
              <a:rPr lang="en-US" dirty="0"/>
              <a:t>Barge Canal</a:t>
            </a:r>
          </a:p>
          <a:p>
            <a:r>
              <a:rPr lang="en-US"/>
              <a:t>NYPA Hydropower </a:t>
            </a:r>
            <a:r>
              <a:rPr lang="en-US" dirty="0"/>
              <a:t>(Gregory B. Jarvis Plan-9 MW-30,791 MWH per year) </a:t>
            </a:r>
            <a:r>
              <a:rPr lang="en-US" sz="800" dirty="0">
                <a:hlinkClick r:id="rId3"/>
              </a:rPr>
              <a:t>https://www.nypa.gov/Power/Generation/All-Generating-Facilities/Gregory-B-Jarvis-Hydropower-Dam-Relicensing</a:t>
            </a:r>
            <a:r>
              <a:rPr lang="en-US" sz="800" dirty="0"/>
              <a:t> </a:t>
            </a:r>
          </a:p>
          <a:p>
            <a:r>
              <a:rPr lang="en-US" dirty="0"/>
              <a:t>West Canada Creek(fish/wildlife/recreation)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B7972-8221-4140-B6B0-2A61A059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62000"/>
            <a:ext cx="3276600" cy="21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4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0810BEE-7D55-42D8-B845-CF60DF80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Evaluation—B/C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B5989CB-3333-4AE2-9E89-179258FAF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Standard is the B/C (benefit/cost) ratio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rgbClr val="00B050"/>
              </a:solidFill>
            </a:endParaRP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Flood Control Act of 1936-Benefits must exceed Costs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5AFD519-BB82-4949-A40A-673F9E6B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01687"/>
          </a:xfrm>
        </p:spPr>
        <p:txBody>
          <a:bodyPr/>
          <a:lstStyle/>
          <a:p>
            <a:pPr eaLnBrk="1" hangingPunct="1"/>
            <a:r>
              <a:rPr lang="en-US" altLang="en-US" dirty="0"/>
              <a:t>B/C Ratio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A2377F5-D80D-4134-B9CF-F2B4F4C8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90801"/>
            <a:ext cx="7391400" cy="3505200"/>
          </a:xfrm>
        </p:spPr>
        <p:txBody>
          <a:bodyPr>
            <a:normAutofit fontScale="92500"/>
          </a:bodyPr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Benefits-</a:t>
            </a:r>
            <a:r>
              <a:rPr lang="en-US" altLang="en-US" u="sng" dirty="0"/>
              <a:t>Public</a:t>
            </a:r>
            <a:r>
              <a:rPr lang="en-US" altLang="en-US" dirty="0"/>
              <a:t> benefits associated w/ the project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Costs-</a:t>
            </a:r>
            <a:r>
              <a:rPr lang="en-US" altLang="en-US" u="sng" dirty="0"/>
              <a:t>Government</a:t>
            </a:r>
            <a:r>
              <a:rPr lang="en-US" altLang="en-US" dirty="0"/>
              <a:t> costs associated w/ the project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Disbenefits-Unfavorable consequences to the public associated with the project (often hard to quantify-benefits are often offset by equal disbenefits—example: benefits results in fewer damages but also results in less business to fix those damages)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E9A7594-33CE-41C4-AD39-67D8DB0D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pPr eaLnBrk="1" hangingPunct="1"/>
            <a:r>
              <a:rPr lang="en-US" altLang="en-US" dirty="0"/>
              <a:t>B/C Ratio Example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DA1BE38-F295-4BB8-B541-F2D0747FD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216015"/>
              </p:ext>
            </p:extLst>
          </p:nvPr>
        </p:nvGraphicFramePr>
        <p:xfrm>
          <a:off x="914400" y="2490788"/>
          <a:ext cx="7391400" cy="223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88">
                  <a:extLst>
                    <a:ext uri="{9D8B030D-6E8A-4147-A177-3AD203B41FA5}">
                      <a16:colId xmlns:a16="http://schemas.microsoft.com/office/drawing/2014/main" val="1136675958"/>
                    </a:ext>
                  </a:extLst>
                </a:gridCol>
                <a:gridCol w="1860760">
                  <a:extLst>
                    <a:ext uri="{9D8B030D-6E8A-4147-A177-3AD203B41FA5}">
                      <a16:colId xmlns:a16="http://schemas.microsoft.com/office/drawing/2014/main" val="496569414"/>
                    </a:ext>
                  </a:extLst>
                </a:gridCol>
                <a:gridCol w="2144899">
                  <a:extLst>
                    <a:ext uri="{9D8B030D-6E8A-4147-A177-3AD203B41FA5}">
                      <a16:colId xmlns:a16="http://schemas.microsoft.com/office/drawing/2014/main" val="1351137805"/>
                    </a:ext>
                  </a:extLst>
                </a:gridCol>
                <a:gridCol w="1886753">
                  <a:extLst>
                    <a:ext uri="{9D8B030D-6E8A-4147-A177-3AD203B41FA5}">
                      <a16:colId xmlns:a16="http://schemas.microsoft.com/office/drawing/2014/main" val="435333848"/>
                    </a:ext>
                  </a:extLst>
                </a:gridCol>
              </a:tblGrid>
              <a:tr h="760095">
                <a:tc>
                  <a:txBody>
                    <a:bodyPr/>
                    <a:lstStyle/>
                    <a:p>
                      <a:r>
                        <a:rPr lang="en-US" dirty="0"/>
                        <a:t>Alternatives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Annualized Costs (initial, 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Annualized Public Costs*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510493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en-US" dirty="0"/>
                        <a:t>Route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$417,000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$677,000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$16,973,000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61740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en-US" dirty="0"/>
                        <a:t>Route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$1,023,000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$1,243,000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$13,605,000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68407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en-US" dirty="0"/>
                        <a:t>Route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$1,734,000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$2,103,000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$12,678,000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5958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AC6058-1FD9-47C7-A3DB-BE75AD6E5069}"/>
              </a:ext>
            </a:extLst>
          </p:cNvPr>
          <p:cNvSpPr txBox="1"/>
          <p:nvPr/>
        </p:nvSpPr>
        <p:spPr>
          <a:xfrm>
            <a:off x="914400" y="4724400"/>
            <a:ext cx="706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benefits (reduced accidents, reduced time of travel, reduced operating costs)</a:t>
            </a:r>
          </a:p>
          <a:p>
            <a:endParaRPr lang="en-US" dirty="0"/>
          </a:p>
          <a:p>
            <a:r>
              <a:rPr lang="en-US" dirty="0"/>
              <a:t>*Spending extra money lowers the public costs (acts as a benefit)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1038</TotalTime>
  <Words>825</Words>
  <Application>Microsoft Office PowerPoint</Application>
  <PresentationFormat>On-screen Show (4:3)</PresentationFormat>
  <Paragraphs>158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Tahoma</vt:lpstr>
      <vt:lpstr>Wingdings 2</vt:lpstr>
      <vt:lpstr>Organic</vt:lpstr>
      <vt:lpstr>CTC/MTC 374 Review </vt:lpstr>
      <vt:lpstr>Public Projects (B/C)</vt:lpstr>
      <vt:lpstr>Objectives</vt:lpstr>
      <vt:lpstr>Types of Public Projects</vt:lpstr>
      <vt:lpstr>Differences from Private Sector</vt:lpstr>
      <vt:lpstr>Multiple Uses: Hinckley Reservoir</vt:lpstr>
      <vt:lpstr>Evaluation—B/C</vt:lpstr>
      <vt:lpstr>B/C Ratio</vt:lpstr>
      <vt:lpstr>B/C Ratio Example</vt:lpstr>
      <vt:lpstr>??  Ratio from Annualized Costs?</vt:lpstr>
      <vt:lpstr>Compare B and A </vt:lpstr>
      <vt:lpstr>Compare C and B (C-B)</vt:lpstr>
      <vt:lpstr>Annual Worth Method</vt:lpstr>
      <vt:lpstr>Considerations</vt:lpstr>
      <vt:lpstr>Without and With User Fee  (10,000 people get $3 worth of public benefit; public cost is $20K)</vt:lpstr>
      <vt:lpstr>Multiple-Use Projects</vt:lpstr>
      <vt:lpstr>Considerations</vt:lpstr>
    </vt:vector>
  </TitlesOfParts>
  <Company>SUNY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barans</dc:creator>
  <cp:lastModifiedBy>Jayne Baran</cp:lastModifiedBy>
  <cp:revision>105</cp:revision>
  <dcterms:created xsi:type="dcterms:W3CDTF">2002-12-09T00:11:25Z</dcterms:created>
  <dcterms:modified xsi:type="dcterms:W3CDTF">2025-10-20T15:54:39Z</dcterms:modified>
</cp:coreProperties>
</file>