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8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283" r:id="rId9"/>
    <p:sldId id="284" r:id="rId10"/>
    <p:sldId id="257" r:id="rId11"/>
    <p:sldId id="299" r:id="rId12"/>
    <p:sldId id="300" r:id="rId13"/>
    <p:sldId id="301" r:id="rId14"/>
    <p:sldId id="332" r:id="rId15"/>
    <p:sldId id="346" r:id="rId16"/>
    <p:sldId id="302" r:id="rId17"/>
    <p:sldId id="303" r:id="rId18"/>
    <p:sldId id="333" r:id="rId19"/>
    <p:sldId id="341" r:id="rId20"/>
    <p:sldId id="344" r:id="rId21"/>
    <p:sldId id="345" r:id="rId22"/>
    <p:sldId id="343" r:id="rId23"/>
    <p:sldId id="304" r:id="rId24"/>
    <p:sldId id="305" r:id="rId25"/>
    <p:sldId id="306" r:id="rId26"/>
    <p:sldId id="334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4" r:id="rId44"/>
    <p:sldId id="347" r:id="rId45"/>
    <p:sldId id="348" r:id="rId46"/>
    <p:sldId id="285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123" d="100"/>
          <a:sy n="123" d="100"/>
        </p:scale>
        <p:origin x="12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5EE6E6-781B-422C-A1CD-BAEC6F12F8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83BC7-17CA-4B9C-96DF-064AA7CAE3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5C3D46-EE79-49E3-A7DC-E5703B6BF033}" type="datetimeFigureOut">
              <a:rPr lang="en-US"/>
              <a:pPr>
                <a:defRPr/>
              </a:pPr>
              <a:t>10/6/2025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33E6E56-3511-4E2C-8F68-F2E3AB807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712D06-882F-47BF-BF7E-622CB6446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19A0-CFB5-4DD3-91E7-F9DA5157A1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7D64-2BD4-4CC2-97D2-661C6482E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2B124C-0157-45E6-8A00-F9F609475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EC2BC2E-488E-4BDA-AE91-83D5502D0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B7EA6E6-942C-4A48-B634-4FFF1CABB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B569BA3-B064-4B45-AA03-509446A54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970CDD-6884-4AB3-9F0A-546810DCF1C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F1F4926-F803-4551-A900-5F964C5569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4422B5D-0E1B-4C1A-A0BB-84ED8CD38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DB38EDF-6271-4046-8206-41D679D2B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A3545A-6885-4F04-924B-A90A33E24DF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2F4B4BF-8825-4808-A518-2B6DE1417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0CDEF58-7078-45C1-A190-0C6AA37DC8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82C9568-0B89-4350-8317-BA04B0D61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57AF8F-315B-4D66-B9A1-5ACF488E2F0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567E0E3-BBC9-4735-96EE-7AF8DAD9E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4557FB08-0592-41D0-916E-ACA640D16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FDA27D0-B4E2-46E9-8BEA-B10D75181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7182BA-2314-437D-8C7F-71CFC156607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F84ADCB-5675-45A0-8D0B-8BA8E27EC5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D4EEA25-29F2-4999-820A-E90564866C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8FFFF2A-6EC4-41AD-B30D-367B6F2C9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3D336A-69ED-410E-A855-717A2766523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43F5DD5-0097-4155-A50B-47AAF6C7F3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C31B665-9DA2-4538-A043-83949D0F2C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4CE6A18-C6FD-42F7-B57E-0D368D9F9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7C8ECC-7D85-4089-A680-0B42948F0D2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6622D47-B2D3-436D-AF4A-79FCC9B02D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74F523D-3518-46C3-9E1C-027BD8856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3486FE4-2FCD-4AAD-BD8E-1555A2E04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8D2D29-E81B-4968-B555-E89622BC20C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DBEC8C3-BD10-4C12-9F78-BFF836DBD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DD74B3D-B39C-4D14-96B4-2F24AE252E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71E1D03-8F52-4CB3-AB91-BBCC314F4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51794B-4D1E-4CAA-AF7D-6A24B807BBC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B616541-FF2B-44F8-AFD7-AED3462A13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64F7435-6338-4EEF-A25D-ABEAF46A1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50EF266-2763-4023-9D77-C37901EC5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9A19FF-ECA7-438D-B056-59842D0F930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3F96EF2-1A9C-40F1-85E9-4B4B5534C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61C4D748-CC85-49C6-95BB-9C61CE5CC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DF3BFCC-D2BB-4224-8722-E852B862A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606E39-6ADD-4240-8D75-5006E46520E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575453AA-11F8-4DAF-AE22-21C7789CD3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A671AB7-D116-4DEF-A75A-5582786BF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578D882-658E-45EB-81B6-E782ABAFEF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C27F89-2716-4313-95FE-DD6B4CD3431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9DF3B93-FDE6-4965-8E42-A800B1711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3F3D640-5C48-4BB8-B4E9-DA389FCA3D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1745ADE-B7F2-41B5-9EE9-9A58BEA7B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769844-D3CD-41DA-A4F2-6F48B121C8F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2625899A-8533-4007-9B60-29D6EE7D9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2CC70ED-2315-4C1C-8846-D8C6784067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A9089C6-4F3E-46D7-A58D-858261627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B3F57E4-C98B-462A-954A-30D25FF3A3C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827D16B-7F1E-4259-A906-7CE2F4ACE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830241DF-4A5D-4BA1-93B8-C2A599A36B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26FB123-597C-4B4B-BFE7-15C637312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C775C1-2BDC-4CCF-8367-CE37CCBB565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56430A7B-8D8F-4FED-8055-1C0CDBCCC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8D5A96EE-F321-4B20-87C4-DE001F13A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1C1A70D9-E12B-4CEC-9C6B-0CF05217A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73A93DC-8480-4B16-8E18-8C17BE57825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1B7B756D-9A58-41E2-A77F-B36FC95DD2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30FD42CA-8176-4CBC-BE05-281501D8D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379C174E-DFF5-46FB-AF07-950746680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3587AD-F681-49CA-8EE2-D231D3D84D3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1A941051-F5EF-477D-8123-242DEB67B0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4414EAB2-3E04-43C8-A629-8B9565D32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306BD297-8152-4C11-92AD-9D86F4BBF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A90967-813C-4A56-ADEA-07CA087C988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D80B847-B2BC-4346-B197-5C48FD054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78906F62-46AA-4915-8EE7-0ADEBFD991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7B606A32-BC0B-4323-9894-AB5BFEB01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914E8C-89B6-43DF-BFB0-20A63B6729B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00122083-57AC-4BAE-84A6-C7B902224E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10271005-4AF0-4570-BEF5-15298DDD5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9D67655D-7458-4637-8951-66CFE38EA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D6F4647-6B24-458B-B8A5-2A6A964DC24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A9DEF73C-ACB2-4DFF-BC74-DD8F0A560A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78A83E9B-B53D-465F-872A-7C60C52CC7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8BCD322D-4580-41B0-B7C1-FD2B0E96B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F4DADF-C831-4AB8-B21C-E2D688E48EB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55C92F72-75EF-4134-9605-BCF6F86074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1D1D7E80-8D5E-4DC6-85E7-28749C1E9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2471F89F-2142-4368-8EC4-C27BB9679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FE36AC-ED0E-46FD-9E0C-2C7D57DF00F9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F6D2321C-3227-43A3-B80B-982871D65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315E001-2498-4190-8136-D11A72F1B0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861E583-D7F9-4EAF-85FA-D06E83C06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948A04-9640-46B5-AAE2-BDBA0ACE7C6B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6305CAC-B5DE-49C4-9960-AFD709CB4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0EEAF6FA-FAC3-45A8-822C-4C0AA28595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1A81128-C628-4B1D-BB74-7613AC4AA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4EA3DB-AAB1-4789-A91A-FC8D1E6E5E7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8D20FBF7-BD47-4AA7-95BB-87EC5A8CBC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96D0981E-29B4-4CB1-82A3-FAB3B1F39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B86B91A8-AF18-4AB5-B5F4-5691A8DDB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071451-C6C4-46E3-8F58-1EA8B26D8FF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3D999438-494A-4575-833F-C04EEA758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2769D3A6-4E45-4414-9634-DB1105C88C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B350EDB6-BE7C-475C-910C-42F9E4168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D9A5A0-B845-4E94-A342-9A6C473F3EF3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2FED2BD4-3EFE-47CC-9179-90D367168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3F1B3C4E-ABC5-4414-952F-AF4ADA0E22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7579029D-B862-4486-980A-51076A3DC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C17F5A-714C-4035-A9B1-E28E4EB89A2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5B47122E-97AB-4E44-8C98-A06B0B5883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1300D218-3204-4211-A0DB-507DFC2CBA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7F34C3FD-0298-476B-BE67-AD0D864D8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3C53600-C066-4A20-BCF8-FFDBA0442B6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DA781C2-EC87-4523-89FB-8A5D782C51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9029082-8AA4-4DEC-AFA4-010F60885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46E49C75-EEFD-457F-82EC-41F382BAB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331613-4415-4994-9454-B0FF4F2FE1D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F162E65A-18F7-4274-85A2-8EBE9F3CF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CCA82901-B126-475E-88E9-5B7AD77A71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E24DC162-5F56-41A4-9CE7-7A39998B2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D5A025-873D-4082-AC7D-3E20EEAAD57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5895AC1D-90F1-49E9-8F85-91409C7F99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2E220024-670D-475A-9A29-AC0BF0F4C6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79897D82-6E04-441D-B982-D83B77BA0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356781-143A-4E65-BF4C-094DE0C997D6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7C00106-8E4F-4898-8E4B-F26C1BD09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7E08182-49BC-40BB-ABD9-8AF3A683A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E7E292A-2245-4D38-9487-EAAF26F02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7ADA7B-4B47-4E62-82B9-2A6A70411EC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9A7FD92-640E-440D-9574-A4DDBB67B6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82401C2-9457-47DE-9DDF-0A89463846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AC07354-4FEC-4876-84EA-15E403B76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656D1A-303A-47EB-B100-87FC0B875BC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8DA89AB-5533-4AE5-B8A3-FD9DD406B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8457C85-8216-4729-B82D-62B26A37C1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89BA5D99-C9CA-4E2F-9BD2-DC919035F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0D1331-1360-4E7B-AB10-83B14E07630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45B09F2-4ADA-47C0-9020-18DD9139D4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FDDE0B4-20A8-4D07-96BD-2B2D0B6A9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B726DF0-7B26-4F21-BFFA-7C0C4759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F6FF47-BC28-4A21-ADC4-761D1C85B74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7D41A34-2B45-44AB-833D-3F40F50E05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A1B6CA6-99CC-449D-85E3-3C87B41DAB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1F7BBD0-1676-4308-B345-B375B9DE3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080DE9-0F07-4162-A89A-E0F00C1BD0F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3CCEFB9-973B-4829-9EFB-63D66C49B0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41F0475-50AD-4CA7-9D56-14E36542FA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97F1920-1158-408E-847F-6D406D9EF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78DB88-B333-49D7-9026-96BD0452A31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33F10B95-300E-4F21-9A52-8CEF3069A15E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A6651E20-8567-401E-B490-21B528B8B5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3EF79F0B-D054-4042-8D99-06C23F629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A2B4DBD-E9FD-4794-A183-719CF5787E8B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AA0038CD-6E13-4471-9B16-D3E1C3F0C4D3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95415AC1-F532-45ED-8F2C-FEC7C292D3D2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D61CD2EA-881B-4758-81C5-0019BF626E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2D25017-23D8-4D32-A32D-F523BA841B1A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9A8745D-AD83-4F6D-89BF-AD6A375222C9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3F4EE65-48AE-4AB2-9403-48E861CB0B96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BC15D988-CB29-4981-BF73-DB150720A9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584297B-4B68-47DD-9D24-864876D4BD3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15EFA9F-8222-4637-AFAF-EF8533E6655C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227B8FB-37DB-428A-A56E-323D24AD4099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C9212CE-6694-48C3-A2B7-4F289C52C065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55630-2CE4-4634-A0AD-764F4CE9986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5285DA7-8A53-471A-9FDB-D24DC26572AB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28096AED-EA5E-401B-9A88-8EB6B541A37F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61AC1B2E-9A4C-4DE3-A9BA-8DAF6778DF34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7AA7ED0D-B178-469A-919E-1D25BA20B1A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065B9129-B886-47A2-9DDA-1375CEFF6848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2129614E-FD8D-4886-89E3-7D8B74B8CB35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C2C62CE8-41C4-43E5-9FD8-2BF5227940EF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7646B87C-22C7-47DF-853E-09BBF920CF66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24874A4-E536-4723-A156-A90459274481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0EF80538-C109-44CE-B320-427AAC38F955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5077C0E-A163-4316-B7E4-3EE2D43B58CC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815FE6AA-19C1-4F54-8C90-A70EF077E129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3BE8A050-AC13-4B36-9566-B007B94578D8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53C2110C-2951-4081-AD03-EABD130679F3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6FA2CC0-EA01-496A-82A7-C79D248FEAC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13762059-D2EE-46F4-B097-425572D06EF2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8CF6B70B-ABDB-414C-AE83-DD75EB78F545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909B72B3-C1F4-4A1C-AFF3-BBFA3043AF6D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756356C-692A-4F29-ADB0-D9E83D8A701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F8B7DF93-2F31-4031-8C33-6FBCEF824FE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578CEED-964D-49F6-862E-31D97D0270FF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51E2898E-8F5E-48C4-BB6D-CF101C9B2430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CAF5DA58-E09B-4BF5-BB00-A0B53D42F78E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42E165B4-B98D-4A63-AE34-D1772F950639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6E502C-BF57-4C95-89B7-62A01C882B80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23D7468-FCE4-4E16-9B7F-F55E15BC8BEC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8B457D-B5A6-4556-9D1A-907120F44F1B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2ECC35E8-7975-4686-94C7-0AE6F237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F3392FB7-359E-4DF8-88A3-1CD0B398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9512476A-53B0-46CE-BE58-49525745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0B7C12-E107-4009-AFDF-B61F56419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63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30834-EF67-47CD-913E-2543FEC6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058CB-5E97-4733-9A64-91C71D76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DA69-C3EA-455A-B019-C746632D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BF72-9798-4605-BD37-917A1A124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20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7334A-7FC7-441F-ABEA-B80A1CBA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E467-0B42-41DC-9F3A-DC394098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C88E6-B376-4CC3-BBD5-E4C2BD1D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B572-AF9B-43AD-BC0E-5C592179E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23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20A2E2-B1B8-46ED-8CDE-ED63EDC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EF6E7B-014E-402C-8D03-F9A216D7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EC565A-8200-40ED-991D-EACC3239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27D3A-1CCD-490E-B33A-774218ED6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36294-5BE0-4B84-9FB5-78FFA3BA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355F-E53A-4C8D-8F66-0047B248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92D2-93B4-4C74-9473-CD186820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1F37-7A42-4DF4-8C87-9DF8BCBCD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9F7DF-F2BA-498C-93BE-FE14A8B5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FC83-D283-4FE3-941A-4AB20DAF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E489-9C9C-45A1-838E-FAE7A277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BF75E-A5E6-4F4B-9374-B5C0754CF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8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90625F-D917-40E1-BC97-C3FF160CC2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9185C-14C2-4355-93D6-370A271110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B76C1F-83BA-49A2-B825-D96415B2FFC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5C75-FBE9-4584-957B-6D8276335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1A6F96-3939-4F2A-8264-CB159085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4E7F87-D3B1-489E-8F94-1233D5CC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CBA4B1-12A1-4BFD-B409-C59B5A52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434D-A458-4330-B455-C7B541C6D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79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8ABF64-5FC8-410C-A256-C53DBF4A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90A52B2-D357-4BC0-BE52-683C431A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E04831-4D6A-424D-9915-E28AD833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B20A-4004-45AF-AF61-DABE0188D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8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368843-EC68-4BD0-B55B-5BA8A5B0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C1081F-E871-4AED-B7CF-161F5523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2E1734-191D-4633-BFFE-E6BE9E81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086B-9471-495E-9BD1-4CD17323A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46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D3EBF727-CBB7-4BF6-B716-BC31EC5ACC26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F994C6B9-94C9-4039-9F9F-DCA7BCD22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0F26E659-39B2-4096-B94E-CAD85B10DE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F4533D9-CB22-46CD-A3A8-60C806F94FD6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5856B958-8F7F-4019-95B1-81DB6C8A56D1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2E629F8-847B-4A74-9F82-36AACC0D8D61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D330AD1A-D13A-4A3F-895C-9826B6570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6A1C8A4-D910-45B8-970A-959603C9E03B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740DFE6-8814-4EE3-9497-C20FA9CA78AB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D4CBD71-1E77-4093-8649-E738DEC39171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FBF73EF2-5026-466B-89FA-937410EB0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2D08A5F-1BBA-44E0-A9E2-9B93C5D0ED33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CA9C9F73-D7D1-4DFE-BB33-A17D3C899ABE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A7DC2-7006-47BC-A3B7-7D6831F9F0B4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7E3CB0D-670F-4762-B5AE-CF22B15679D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9D659B0-5D52-48E9-98F9-E321986AD4D4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0F5628-5AC3-4484-AAF8-0166FB579D3D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5F729399-B902-4746-B421-91F824687A3B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4026CE50-BD61-4036-8B61-7F214B1A385C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8182A948-EB85-4112-9437-83320828A49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CC66666F-DF14-4470-88A6-746F5B9C678B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F8E711D5-B880-4291-9D4F-D86E2130D728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3BD8E6EB-9882-4FD4-820F-13E4E83E2F31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DAD4C622-04EE-487F-9693-1426A0684FD9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9A17831-BBA8-46DC-BD64-7F0604AAD3C9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9F89690A-96A2-473E-A831-1D7A8B59D7C9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1615D6D-2446-40A4-982B-B46A540D522F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3AE887D2-D812-454E-96BC-8CD1F0570691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285C4826-19C0-481E-9588-5D64A4DED7AC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3A08AF7D-F292-40B4-A4BC-02E68C78C8AD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1786BBA-3025-4492-B91C-A83016E4A23E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19D4EC2B-4F07-4216-AEFF-EF22C1B82B3E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1F02FB2A-DC6A-4D91-8091-2A66610204BD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A5A10628-1DFD-4DA8-89FB-D3B35FCFD86C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3D3D00C-F973-4D14-9EC1-94BAB664EFCC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E6FC58FE-E33F-4DA9-AA58-906FC0B29AF7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B022A05E-4FA1-44B4-A2DF-340B4C61319A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2E555333-B31B-45F1-B598-91D7362B774C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302743EA-93DE-4499-AA41-6F3EE9F2D5B9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F486320-56C2-4536-9AAC-0E68DC0009AF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BAF925A-513F-4625-A180-B4B1928E7D90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612C71-FD9C-4DD9-8BAC-E3FF400B592F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3B30F8-6B99-4BC1-A49B-174EFA7144AD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2698C1D9-D61F-4B11-92F0-106B2EAB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8B2BB31B-9451-403D-8771-25A0F8D75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D9AA-BD0B-401F-958E-55BD3C2F7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EA1F022C-8BBF-46A4-ACFC-595F2F843A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5D62215B-260F-4646-8D62-A2D8CBABDAD7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04530865-E9F2-469D-9891-111F8841F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56AC8C57-EFDC-4FC0-B3A9-0E20232D5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D368007-A730-488E-BE77-B0DC286AAEEC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1E2F848F-BE4B-40C8-865E-DF938306808B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D3E72F54-782E-4590-BF04-74C2ACA5588E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81E4A446-A7B2-4DDD-A5E2-E45CBD546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6F2DEC3-6DA8-4564-BAA3-06337D08406E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1C47EF8-BBD3-44E7-98A9-FC3FD559AE4F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01451DA-4803-4FFB-8119-14CE38BFCCE2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14513E57-4D62-485C-9504-53DFF663E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0C2BEA1-780F-49CC-AB0F-0D40157EDDB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ABE48B-67AC-4452-A21C-674B94A9FF5E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C011DCC-0888-42DB-A0E4-70592F2E98D3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F2508F-D18F-493B-BF0E-46441799B9C3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59DE3D9-C27E-48C0-B39A-F5DC56356CE6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F67E85-A21C-4181-AB1A-E204BCD02F95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4316E703-DEC1-4DDF-A6BE-754F9D833998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3726BA8E-363D-4F97-90B5-B76212A96153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C90D7A66-A101-43ED-963E-DFBD01AEF79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26533748-2490-4981-B1C1-DA1F257B256A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56FE4EEE-E24A-4DB6-B09C-A1227E77AE1F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F00A4E6D-6F26-4866-9BBC-2C4B147CBC68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B9D6F012-A102-4B38-9737-2F8B6ACEF717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D68D9F4-8760-4F25-BBAE-A5D74C631A67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A8FF2D4-5C80-4639-8810-C13D0D15E252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81A610B8-1029-4F3D-ACB1-381DBBF05301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27028719-80A3-4447-A626-5A8FC31002BF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9CE69B72-48E3-4E74-BDDB-CFC1081EF47E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5C3B0B38-8553-449E-89E1-ABE56E981818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77309831-A189-4809-A5E4-4C6623E8C8AB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D61C75CB-5984-4ECA-869D-BAFB75978CE2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9B86C89-2E76-4421-BB61-E22004527A52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7670F284-45C4-4F41-9723-38283D989A29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31D0B1F2-0B90-4AA0-842D-D3ABF6BE9CC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AB79A4C-6900-4504-9604-B0EC72791089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5560C89E-3C97-4CA5-884E-7B580E3AB016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AFC611E0-3BD7-4A74-A692-072BEBD262DA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80811E6B-C3C6-4C24-88E5-A7FDFFAE68DD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03BABD5-459D-425A-A95D-E9E63638625A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4E8E45-64B0-4FE5-A1C6-0D1A933E7ECE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9BDB58-06DE-46E0-A420-A80D30494DB7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B1E6E5E-7BA3-4899-A203-D8076747CB97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CDDF96D3-98F6-4385-87CA-C551F6AF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44D13047-7E40-4C4E-952B-AE265D35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5474AE33-9AB6-41C6-B484-D6E56534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B2E8-DA59-4874-8859-D7B51E87D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66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0FBE3A6E-108A-4829-8C1C-A4C04360F88D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7AA9BA4A-49F6-4AF5-834B-EB14A1936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09845613-CEDF-46FD-9CE3-A332CE1037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8032049-3A16-4042-B569-4411C54DF9A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2FD54BFC-1B8F-4EA6-9093-E12A6C7E0A0D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E411CE23-E744-4032-A313-85CFB47799F5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E414ACF0-E20F-459C-8E6E-590C342E2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F62E8508-7D6D-48F0-90C6-EC0FFD62A76A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C545E690-2C6C-4FDB-95B1-9780B4AB42E1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D7BEFA1-2A45-4817-A253-2F2294E2E40D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DB4F5D2E-B8BD-4FC0-A300-DA73AB8C6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BE1E5B17-C820-4B32-B818-7F529CE50EBC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15550B6-6F73-4808-90B3-B695D4853B68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E5863296-7373-45D3-91B8-3416034F4025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B78FA0C-7AE8-4770-81E6-4CE0DB21A341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68EC5FE-B1B7-4F38-8103-22FA263D4660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53451BA-9F51-4564-B9F9-D07B592293B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D7A295D1-2B2E-4787-B90B-6B45AEF32DF3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0730043-C495-40B5-AD46-4ACD091756B3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7168B0E-EB6A-4700-B07A-51B70B86B6C9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BB2D206-878C-4E8F-AAD1-A2C2C1B2D6B0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63CA7CD-BE16-4A11-8949-005771E6ACE2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857FF48B-EFDE-465E-B16E-756CAD6BB580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FF37B508-744E-4999-BE67-DB5AFBD2698A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9B3CED7-2D93-4A32-ADC3-AE1B3297C6B7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599A4F3E-167F-4DCC-BCF3-49F2297A1721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BF263AE2-D983-49B1-89A6-56ABC6141D6F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77DE159-44FE-41F1-B97B-B13FE3C13C36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649EF98F-7001-4389-90D4-DA784AC9AF4D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10051649-4AF4-4011-86A3-CC909AFFFF0F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5F97D9B1-B1AC-43D4-B70A-21933B89E0B0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8A007551-C0CB-43DD-87A5-3200E91CC35D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B7DE96A8-2801-47CE-A99B-A4D92E25F9C7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585F847-981C-4D36-A03C-FFAF540C5007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D9BC4E20-7C2D-4C79-9CE5-D2281D5836DB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DA222B63-C05B-474B-917B-B5A96FEDDC48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6B0872CE-04A7-4B9D-889F-3F1A55F154FC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84428626-993C-4E43-B681-97A5A1EC7E6C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EDE0CCB4-A499-4646-AF76-94CF0C7D63AD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8CC5A26-F3CF-45C2-A9D3-DF67B2092AD6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DB5B38-BB10-4DCE-ADDE-58980236B429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6F81BFA-C9DE-48FB-A8EE-CD36A6EE8FE7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74037BAD-5FDA-47C5-865D-3CBB101DA4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86CA1419-A22F-4873-A8BA-BC78C1C677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06D1-6E1F-4F8B-A9B3-A35D7DCB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72BA-7F19-492E-BD73-028F525951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E8F04-C69B-4190-90C4-E192751A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2E0DB8C-08FF-4E30-84BA-2703077A3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7" r:id="rId8"/>
    <p:sldLayoutId id="2147483868" r:id="rId9"/>
    <p:sldLayoutId id="2147483863" r:id="rId10"/>
    <p:sldLayoutId id="2147483864" r:id="rId11"/>
    <p:sldLayoutId id="21474838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mheducation.com/sites/0072432349/student_view0/solving_fe_proble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mheducation.com/sites/0072432349/student_view0/solving_fe_problem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mheducation.com/sites/0072432349/student_view0/solving_fe_problem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ighered.mheducation.com/sites/0072432349/student_view0/solving_fe_problem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679674-D181-43BA-865B-D2F4B3D5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CTC/MTC 374 Review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C172C6F-0F99-42DD-935C-54CCDF56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Methods for determining whether an alternative is feasible or not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Establishing MARR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Net cash flows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202C76F-808E-4EBB-BDBB-0812FFAF9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Bonds – Why are they issued?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85AFE0B-2666-4544-BD4A-34524097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676400"/>
            <a:ext cx="6777037" cy="4156075"/>
          </a:xfrm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Government agencies/private firms issue bonds as a way to raise capital ($)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Roads, bridges, water &amp; </a:t>
            </a:r>
            <a:r>
              <a:rPr lang="en-US" altLang="en-US" dirty="0" err="1"/>
              <a:t>ww</a:t>
            </a:r>
            <a:r>
              <a:rPr lang="en-US" altLang="en-US" dirty="0"/>
              <a:t> plants are very expensive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Govt. Agencies often use bonds to pay for infrastructure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Private Companies also issue bonds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E1A9FFE-2FA6-49DA-BBA7-DB1868FC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Bonds – How they Work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69D82B2-135E-4FC8-8C4F-9B1E4262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XYZ company issues $5 million worth of bonds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Brokerage firms split into smaller units ($1000, $5000) and sell to individual investors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6CB73CB-933E-4933-BBD3-B196F94A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Bond-Face Value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2D2D1C-548F-4B1C-93CE-D982C6C1C3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The stated value on the individual bond is the face, or par value (Ex $1000)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The face value is paid back after a specified length of time (5, 10, 20 years)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ACE6DC6-46CD-4106-B413-FDC2DB31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7447812-D154-4390-AF5A-A6F668A9A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Issuing unit is obligated to </a:t>
            </a:r>
            <a:r>
              <a:rPr lang="en-US" altLang="en-US" b="1" u="sng" dirty="0"/>
              <a:t>redeem</a:t>
            </a:r>
            <a:r>
              <a:rPr lang="en-US" altLang="en-US" dirty="0"/>
              <a:t> the bond at </a:t>
            </a:r>
            <a:r>
              <a:rPr lang="en-US" altLang="en-US" b="1" u="sng" dirty="0"/>
              <a:t>par value</a:t>
            </a:r>
            <a:r>
              <a:rPr lang="en-US" altLang="en-US" b="1" dirty="0"/>
              <a:t> </a:t>
            </a:r>
            <a:r>
              <a:rPr lang="en-US" altLang="en-US" dirty="0"/>
              <a:t>at </a:t>
            </a:r>
            <a:r>
              <a:rPr lang="en-US" altLang="en-US" b="1" u="sng" dirty="0"/>
              <a:t>maturity</a:t>
            </a:r>
            <a:r>
              <a:rPr lang="en-US" altLang="en-US" dirty="0"/>
              <a:t>.  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Issuing unit must specify a </a:t>
            </a:r>
            <a:r>
              <a:rPr lang="en-US" altLang="en-US" b="1" u="sng" dirty="0"/>
              <a:t>bond rate</a:t>
            </a:r>
            <a:r>
              <a:rPr lang="en-US" altLang="en-US" b="1" dirty="0"/>
              <a:t> </a:t>
            </a:r>
            <a:r>
              <a:rPr lang="en-US" altLang="en-US" dirty="0"/>
              <a:t>on the </a:t>
            </a:r>
            <a:r>
              <a:rPr lang="en-US" altLang="en-US" b="1" u="sng" dirty="0"/>
              <a:t>par value</a:t>
            </a:r>
            <a:r>
              <a:rPr lang="en-US" altLang="en-US" b="1" dirty="0"/>
              <a:t> </a:t>
            </a:r>
            <a:r>
              <a:rPr lang="en-US" altLang="en-US" dirty="0"/>
              <a:t>between the </a:t>
            </a:r>
            <a:r>
              <a:rPr lang="en-US" altLang="en-US" b="1" u="sng" dirty="0"/>
              <a:t>date of issuance</a:t>
            </a:r>
            <a:r>
              <a:rPr lang="en-US" altLang="en-US" b="1" dirty="0"/>
              <a:t> </a:t>
            </a:r>
            <a:r>
              <a:rPr lang="en-US" altLang="en-US" dirty="0"/>
              <a:t>and </a:t>
            </a:r>
            <a:r>
              <a:rPr lang="en-US" altLang="en-US" b="1" u="sng" dirty="0"/>
              <a:t>date of maturity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80421C7-40E2-4CAF-A54C-95DDE527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94B7394-E520-45A4-865B-39EB5210C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505200"/>
            <a:ext cx="6777038" cy="35083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58102C4C-1427-487F-B6AE-1EB6BFF1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058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12A986-71A4-4EDE-BBB9-BA316A5C6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99" y="1524000"/>
            <a:ext cx="7760001" cy="26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C2585-640A-4A26-AD1A-641DE0FE2CC3}"/>
              </a:ext>
            </a:extLst>
          </p:cNvPr>
          <p:cNvSpPr txBox="1"/>
          <p:nvPr/>
        </p:nvSpPr>
        <p:spPr>
          <a:xfrm>
            <a:off x="3505200" y="48084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 10/1/2024</a:t>
            </a:r>
          </a:p>
        </p:txBody>
      </p:sp>
    </p:spTree>
    <p:extLst>
      <p:ext uri="{BB962C8B-B14F-4D97-AF65-F5344CB8AC3E}">
        <p14:creationId xmlns:p14="http://schemas.microsoft.com/office/powerpoint/2010/main" val="112557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6B0E792-C6BB-4031-8727-83D89F4D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 Rate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F316FD2-9823-4BD5-BA6C-A4CB2E974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Examples of Bond Rates: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10%/</a:t>
            </a:r>
            <a:r>
              <a:rPr lang="en-US" altLang="en-US" dirty="0" err="1"/>
              <a:t>yr</a:t>
            </a:r>
            <a:r>
              <a:rPr lang="en-US" altLang="en-US" dirty="0"/>
              <a:t> payable quarterly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9-½%/</a:t>
            </a:r>
            <a:r>
              <a:rPr lang="en-US" altLang="en-US" dirty="0" err="1"/>
              <a:t>yr</a:t>
            </a:r>
            <a:r>
              <a:rPr lang="en-US" altLang="en-US" dirty="0"/>
              <a:t> payable semiannually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6%/</a:t>
            </a:r>
            <a:r>
              <a:rPr lang="en-US" altLang="en-US" dirty="0" err="1"/>
              <a:t>yr</a:t>
            </a:r>
            <a:r>
              <a:rPr lang="en-US" altLang="en-US" dirty="0"/>
              <a:t> payable annually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The bond rate </a:t>
            </a:r>
            <a:r>
              <a:rPr lang="en-US" altLang="en-US" dirty="0">
                <a:highlight>
                  <a:srgbClr val="FFFF00"/>
                </a:highlight>
              </a:rPr>
              <a:t>always applies to the par</a:t>
            </a:r>
            <a:r>
              <a:rPr lang="en-US" altLang="en-US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n-US" altLang="en-US" dirty="0">
                <a:highlight>
                  <a:srgbClr val="FFFF00"/>
                </a:highlight>
              </a:rPr>
              <a:t>value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506C843-D462-4769-A218-4863CC58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4740EE7-7F16-4FCA-A10B-307CC3246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7-year treasury note 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Face (par) value =$1000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Interest rate 9 3/8% payable semiannually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Earned interest of $46.90 every 6 months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After 7 years, received $1000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4056677-683C-4D27-9C88-83CD53D1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6788150" cy="820738"/>
          </a:xfrm>
        </p:spPr>
        <p:txBody>
          <a:bodyPr/>
          <a:lstStyle/>
          <a:p>
            <a:r>
              <a:rPr lang="en-US" altLang="en-US"/>
              <a:t>PW of Bond Purchase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EE9FAB7A-8A54-4FDD-B1B8-C765E4CD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828800"/>
            <a:ext cx="6777037" cy="4191000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/>
              <a:t>The present worth of a bond:</a:t>
            </a: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/>
              <a:t>PW= </a:t>
            </a:r>
            <a:r>
              <a:rPr lang="en-US" altLang="en-US" dirty="0">
                <a:highlight>
                  <a:srgbClr val="00FF00"/>
                </a:highlight>
              </a:rPr>
              <a:t>I</a:t>
            </a:r>
            <a:r>
              <a:rPr lang="en-US" altLang="en-US" dirty="0"/>
              <a:t> (P/A </a:t>
            </a:r>
            <a:r>
              <a:rPr lang="en-US" altLang="en-US" dirty="0" err="1">
                <a:highlight>
                  <a:srgbClr val="FFFF00"/>
                </a:highlight>
              </a:rPr>
              <a:t>i</a:t>
            </a:r>
            <a:r>
              <a:rPr lang="en-US" altLang="en-US" dirty="0" err="1"/>
              <a:t>,n</a:t>
            </a:r>
            <a:r>
              <a:rPr lang="en-US" altLang="en-US" dirty="0"/>
              <a:t>) + V(P/F </a:t>
            </a:r>
            <a:r>
              <a:rPr lang="en-US" altLang="en-US" dirty="0" err="1">
                <a:highlight>
                  <a:srgbClr val="FFFF00"/>
                </a:highlight>
              </a:rPr>
              <a:t>i</a:t>
            </a:r>
            <a:r>
              <a:rPr lang="en-US" altLang="en-US" dirty="0" err="1"/>
              <a:t>,n</a:t>
            </a:r>
            <a:r>
              <a:rPr lang="en-US" altLang="en-US" dirty="0"/>
              <a:t>)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/>
              <a:t>where I is the interest received each period,</a:t>
            </a: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/>
              <a:t>V is the face (or par value), </a:t>
            </a:r>
            <a:r>
              <a:rPr lang="en-US" altLang="en-US" dirty="0" err="1">
                <a:highlight>
                  <a:srgbClr val="FFFF00"/>
                </a:highlight>
              </a:rPr>
              <a:t>i</a:t>
            </a:r>
            <a:r>
              <a:rPr lang="en-US" altLang="en-US" dirty="0">
                <a:highlight>
                  <a:srgbClr val="FFFF00"/>
                </a:highlight>
              </a:rPr>
              <a:t> is the actual yield rate</a:t>
            </a:r>
            <a:r>
              <a:rPr lang="en-US" altLang="en-US" dirty="0"/>
              <a:t> and n is the number of payments received.  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00B050"/>
              </a:solidFill>
            </a:endParaRPr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00B050"/>
                </a:solidFill>
              </a:rPr>
              <a:t>Note: I does not change; it is fixed by the initial bond parameters.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F540-B537-474A-9560-A5EF4254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2"/>
            <a:ext cx="7024687" cy="1563687"/>
          </a:xfrm>
        </p:spPr>
        <p:txBody>
          <a:bodyPr/>
          <a:lstStyle/>
          <a:p>
            <a:r>
              <a:rPr lang="en-US" dirty="0"/>
              <a:t>PW of Bond – Link to FE Problem (see next 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07BA-6743-414C-8819-C13CE5C1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>
              <a:buNone/>
            </a:pPr>
            <a:endParaRPr lang="en-US" dirty="0">
              <a:hlinkClick r:id="rId2"/>
            </a:endParaRPr>
          </a:p>
          <a:p>
            <a:pPr marL="69850" indent="0">
              <a:buNone/>
            </a:pPr>
            <a:endParaRPr lang="en-US" dirty="0">
              <a:hlinkClick r:id="rId2"/>
            </a:endParaRPr>
          </a:p>
          <a:p>
            <a:pPr marL="69850" indent="0">
              <a:buNone/>
            </a:pPr>
            <a:r>
              <a:rPr lang="en-US" dirty="0">
                <a:hlinkClick r:id="rId2"/>
              </a:rPr>
              <a:t>https://highered.mheducation.com/sites/0072432349/student_view0/solving_fe_problems.html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779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A8A6988-DD88-41AF-9555-DA34A934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Feasibility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DA7BEC6-A1DC-4F92-96A6-7EF4CFC47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Initial investment $84,000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Net Annual Revenue is $18,000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Salvage value=$0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Study period=6 years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MARR=18%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Using PW, is this project feasible?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BE35B98-D14A-4E22-9736-E96C6CACD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08063"/>
            <a:ext cx="6788150" cy="820737"/>
          </a:xfrm>
        </p:spPr>
        <p:txBody>
          <a:bodyPr/>
          <a:lstStyle/>
          <a:p>
            <a:r>
              <a:rPr lang="en-US" altLang="en-US" sz="3200"/>
              <a:t>PW of Bond Purchase - 1/2</a:t>
            </a:r>
            <a:br>
              <a:rPr lang="en-US" altLang="en-US" sz="3200"/>
            </a:br>
            <a:r>
              <a:rPr lang="en-US" altLang="en-US" sz="1100"/>
              <a:t>see </a:t>
            </a:r>
            <a:r>
              <a:rPr lang="en-US" altLang="en-US" sz="1100">
                <a:hlinkClick r:id="rId2"/>
              </a:rPr>
              <a:t>https://highered.mheducation.com/sites/0072432349/student_view0/solving_fe_problems.html#</a:t>
            </a:r>
            <a:r>
              <a:rPr lang="en-US" altLang="en-US" sz="1100"/>
              <a:t> 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D2F6-0D7C-4275-B417-C74AF139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981200"/>
            <a:ext cx="6777037" cy="4114800"/>
          </a:xfrm>
          <a:extLst/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A municipal bond with a face value of $10,000 will mature 15 years from now.  The bond interest rate is 6% per year, payable quarterly.  At an interest rate of 16% per year </a:t>
            </a:r>
            <a:r>
              <a:rPr lang="en-US" dirty="0">
                <a:highlight>
                  <a:srgbClr val="FFFF00"/>
                </a:highlight>
              </a:rPr>
              <a:t>compounded quarterly </a:t>
            </a:r>
            <a:r>
              <a:rPr lang="en-US" dirty="0"/>
              <a:t>what is the present worth?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I=V*(b/c)=$10,000*(6%/4)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I=$10,000*1.5% per quarter compounded quarterly 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I=$150 </a:t>
            </a:r>
            <a:r>
              <a:rPr lang="en-US" dirty="0">
                <a:highlight>
                  <a:srgbClr val="00FF00"/>
                </a:highlight>
              </a:rPr>
              <a:t>(Does not change!!)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6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0B1EFC7A-11FD-45F5-A01E-ACD05610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08063"/>
            <a:ext cx="6788150" cy="820737"/>
          </a:xfrm>
        </p:spPr>
        <p:txBody>
          <a:bodyPr/>
          <a:lstStyle/>
          <a:p>
            <a:r>
              <a:rPr lang="en-US" altLang="en-US" sz="3200"/>
              <a:t>PW of Bond Purchase-2/2</a:t>
            </a:r>
            <a:br>
              <a:rPr lang="en-US" altLang="en-US" sz="3200"/>
            </a:br>
            <a:r>
              <a:rPr lang="en-US" altLang="en-US" sz="1100"/>
              <a:t>see </a:t>
            </a:r>
            <a:r>
              <a:rPr lang="en-US" altLang="en-US" sz="1100">
                <a:hlinkClick r:id="rId2"/>
              </a:rPr>
              <a:t>https://highered.mheducation.com/sites/0072432349/student_view0/solving_fe_problems.html#</a:t>
            </a:r>
            <a:r>
              <a:rPr lang="en-US" altLang="en-US" sz="1100"/>
              <a:t> 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D2F6-0D7C-4275-B417-C74AF139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775075"/>
          </a:xfrm>
          <a:extLst/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PW= I (P/A </a:t>
            </a:r>
            <a:r>
              <a:rPr lang="en-US" dirty="0" err="1"/>
              <a:t>i,n</a:t>
            </a:r>
            <a:r>
              <a:rPr lang="en-US" dirty="0"/>
              <a:t>) + V(P/F </a:t>
            </a:r>
            <a:r>
              <a:rPr lang="en-US" dirty="0" err="1"/>
              <a:t>i,n</a:t>
            </a:r>
            <a:r>
              <a:rPr lang="en-US" dirty="0"/>
              <a:t>)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PW=$150 (P/A 4%,60)+10K(P/F 4%,60)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en-US" dirty="0"/>
              <a:t>PW=$4,345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6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F540-B537-474A-9560-A5EF4254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62001"/>
            <a:ext cx="7024687" cy="1371600"/>
          </a:xfrm>
        </p:spPr>
        <p:txBody>
          <a:bodyPr/>
          <a:lstStyle/>
          <a:p>
            <a:r>
              <a:rPr lang="en-US" dirty="0"/>
              <a:t>PW of Bond – Modification</a:t>
            </a:r>
            <a:br>
              <a:rPr lang="en-US" dirty="0"/>
            </a:br>
            <a:r>
              <a:rPr lang="en-US" sz="2000" dirty="0"/>
              <a:t>What if </a:t>
            </a:r>
            <a:r>
              <a:rPr lang="en-US" sz="2000" dirty="0" err="1"/>
              <a:t>i</a:t>
            </a:r>
            <a:r>
              <a:rPr lang="en-US" sz="2000" dirty="0"/>
              <a:t> was equal to 6% per year compounded quarterly?  (same </a:t>
            </a:r>
            <a:r>
              <a:rPr lang="en-US" sz="2000" dirty="0" err="1"/>
              <a:t>i</a:t>
            </a:r>
            <a:r>
              <a:rPr lang="en-US" sz="2000" dirty="0"/>
              <a:t> as the bond payments?)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07BA-6743-414C-8819-C13CE5C1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514600"/>
            <a:ext cx="6777037" cy="3317875"/>
          </a:xfrm>
        </p:spPr>
        <p:txBody>
          <a:bodyPr/>
          <a:lstStyle/>
          <a:p>
            <a:pPr marL="69850" indent="0" eaLnBrk="1" hangingPunct="1">
              <a:buNone/>
            </a:pPr>
            <a:r>
              <a:rPr lang="en-US" altLang="en-US" dirty="0"/>
              <a:t>I is still $150 per quarter (never changes) </a:t>
            </a:r>
          </a:p>
          <a:p>
            <a:pPr marL="69850" indent="0" eaLnBrk="1" hangingPunct="1">
              <a:buNone/>
            </a:pPr>
            <a:r>
              <a:rPr lang="en-US" altLang="en-US" dirty="0"/>
              <a:t>PW=150 (P/A 1.5%,60)+10K (P/F 1,5%, 60)</a:t>
            </a:r>
          </a:p>
          <a:p>
            <a:pPr marL="69850" indent="0" eaLnBrk="1" hangingPunct="1">
              <a:buNone/>
            </a:pPr>
            <a:r>
              <a:rPr lang="en-US" altLang="en-US" dirty="0"/>
              <a:t>PW=150 (39.3803)+10K (.4093)</a:t>
            </a:r>
          </a:p>
          <a:p>
            <a:pPr marL="69850" indent="0" eaLnBrk="1" hangingPunct="1">
              <a:buNone/>
            </a:pPr>
            <a:r>
              <a:rPr lang="en-US" altLang="en-US" dirty="0"/>
              <a:t>PW=$5907+$4093</a:t>
            </a:r>
          </a:p>
          <a:p>
            <a:pPr marL="69850" indent="0" eaLnBrk="1" hangingPunct="1">
              <a:buNone/>
            </a:pPr>
            <a:endParaRPr lang="en-US" altLang="en-US" dirty="0"/>
          </a:p>
          <a:p>
            <a:pPr marL="69850" indent="0" eaLnBrk="1" hangingPunct="1">
              <a:buNone/>
            </a:pPr>
            <a:r>
              <a:rPr lang="en-US" altLang="en-US" dirty="0"/>
              <a:t>PW=$10,000 (same as the face value value)</a:t>
            </a:r>
          </a:p>
          <a:p>
            <a:pPr marL="69850" indent="0" eaLnBrk="1" hangingPunct="1">
              <a:buNone/>
            </a:pPr>
            <a:endParaRPr lang="en-US" altLang="en-US" dirty="0"/>
          </a:p>
          <a:p>
            <a:pPr marL="69850" indent="0" eaLnBrk="1" hangingPunct="1">
              <a:buNone/>
            </a:pPr>
            <a:endParaRPr lang="en-US" altLang="en-US" dirty="0"/>
          </a:p>
          <a:p>
            <a:pPr marL="69850" indent="0">
              <a:buNone/>
            </a:pP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70702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02B2DC4-1A66-431D-BD3A-AA336684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04" y="685800"/>
            <a:ext cx="7024687" cy="801687"/>
          </a:xfrm>
        </p:spPr>
        <p:txBody>
          <a:bodyPr/>
          <a:lstStyle/>
          <a:p>
            <a:pPr eaLnBrk="1" hangingPunct="1"/>
            <a:r>
              <a:rPr lang="en-US" altLang="en-US" dirty="0"/>
              <a:t>Bond Complications (1/3)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217DBCD-6168-4091-94D7-D0C21CA3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04" y="1676400"/>
            <a:ext cx="6777037" cy="4343400"/>
          </a:xfrm>
          <a:extLst/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Bonds are not complicated if the bond is bought at the </a:t>
            </a:r>
            <a:r>
              <a:rPr lang="en-US" altLang="en-US" dirty="0">
                <a:solidFill>
                  <a:schemeClr val="accent1"/>
                </a:solidFill>
              </a:rPr>
              <a:t>date of issuance</a:t>
            </a:r>
            <a:r>
              <a:rPr lang="en-US" altLang="en-US" dirty="0"/>
              <a:t> and held to the </a:t>
            </a:r>
            <a:r>
              <a:rPr lang="en-US" altLang="en-US" dirty="0">
                <a:solidFill>
                  <a:schemeClr val="accent1"/>
                </a:solidFill>
              </a:rPr>
              <a:t>date of maturity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accent1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Bonds </a:t>
            </a:r>
            <a:r>
              <a:rPr lang="en-US" altLang="en-US" dirty="0">
                <a:highlight>
                  <a:srgbClr val="00FF00"/>
                </a:highlight>
              </a:rPr>
              <a:t>do</a:t>
            </a:r>
            <a:r>
              <a:rPr lang="en-US" altLang="en-US" dirty="0"/>
              <a:t> get complicated when they are bought and/or sold between the </a:t>
            </a:r>
            <a:r>
              <a:rPr lang="en-US" altLang="en-US" dirty="0">
                <a:solidFill>
                  <a:schemeClr val="accent1"/>
                </a:solidFill>
              </a:rPr>
              <a:t>date of issuance</a:t>
            </a:r>
            <a:r>
              <a:rPr lang="en-US" altLang="en-US" dirty="0"/>
              <a:t> and the </a:t>
            </a:r>
            <a:r>
              <a:rPr lang="en-US" altLang="en-US" dirty="0">
                <a:solidFill>
                  <a:schemeClr val="accent1"/>
                </a:solidFill>
              </a:rPr>
              <a:t>date of maturity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Because (outside) interest rates (</a:t>
            </a:r>
            <a:r>
              <a:rPr lang="en-US" altLang="en-US" dirty="0" err="1"/>
              <a:t>i</a:t>
            </a:r>
            <a:r>
              <a:rPr lang="en-US" altLang="en-US" dirty="0"/>
              <a:t>) fluctuate bonds (if not purchased new) are not usually sold at par value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6EC09FB-AE44-4B52-A155-AB562F9E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838200"/>
            <a:ext cx="7024687" cy="874713"/>
          </a:xfrm>
        </p:spPr>
        <p:txBody>
          <a:bodyPr/>
          <a:lstStyle/>
          <a:p>
            <a:pPr eaLnBrk="1" hangingPunct="1"/>
            <a:r>
              <a:rPr lang="en-US" altLang="en-US" dirty="0"/>
              <a:t>Bond Complications (2/3)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B7F89E-6E91-4426-B0B4-8A52F62B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981200"/>
            <a:ext cx="6777037" cy="3851275"/>
          </a:xfrm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If you previously bought a $1000 bond paying 9% and a new $1000 bond is paying 4% you wouldn’t typically sell your bond unless you got more than $1000.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Likewise, if you sell a $1000 bond paying 2% and a new $1000 bond is paying 4% no one will buy your bond unless you sell it for less than $1000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189C3D4-3AFE-4C30-B240-58FCE373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Bond </a:t>
            </a:r>
            <a:br>
              <a:rPr lang="en-US" altLang="en-US" dirty="0"/>
            </a:br>
            <a:r>
              <a:rPr lang="en-US" altLang="en-US" dirty="0"/>
              <a:t>Complications 3/3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3F936B1-0ECC-432A-96E8-8C73139AB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3094038"/>
            <a:ext cx="6777037" cy="2738437"/>
          </a:xfrm>
          <a:extLst/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b="1" dirty="0"/>
              <a:t>Interest rates fluctuate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Selling or buying bonds between the date of issuance and date of maturity for something other than the par value changes the actual </a:t>
            </a:r>
            <a:r>
              <a:rPr lang="en-US" altLang="en-US" dirty="0">
                <a:highlight>
                  <a:srgbClr val="FFFF00"/>
                </a:highlight>
              </a:rPr>
              <a:t>yield rate </a:t>
            </a:r>
            <a:r>
              <a:rPr lang="en-US" altLang="en-US" dirty="0"/>
              <a:t>you receive.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pic>
        <p:nvPicPr>
          <p:cNvPr id="41988" name="Picture 7" descr="C:\Users\barans\AppData\Local\Microsoft\Windows\Temporary Internet Files\Content.IE5\UXRMH2EB\ComplicatedFS[1].gif">
            <a:extLst>
              <a:ext uri="{FF2B5EF4-FFF2-40B4-BE49-F238E27FC236}">
                <a16:creationId xmlns:a16="http://schemas.microsoft.com/office/drawing/2014/main" id="{4A567D23-9CFF-4625-82D9-E82C1B59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17646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ACDABA6E-28F4-457E-89D6-A0E33733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09601"/>
            <a:ext cx="7024687" cy="1143000"/>
          </a:xfrm>
        </p:spPr>
        <p:txBody>
          <a:bodyPr/>
          <a:lstStyle/>
          <a:p>
            <a:r>
              <a:rPr lang="en-US" altLang="en-US" dirty="0"/>
              <a:t>Solving Problems when bonds are not new 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60910B40-F960-4A6E-ADA4-E5484FBE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981200"/>
            <a:ext cx="6777037" cy="3851275"/>
          </a:xfrm>
        </p:spPr>
        <p:txBody>
          <a:bodyPr/>
          <a:lstStyle/>
          <a:p>
            <a:pPr marL="69850" indent="0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/>
              <a:t>How to determine a purchase or selling price (if not purchased and/or sold between issuance and date of maturity)</a:t>
            </a:r>
          </a:p>
          <a:p>
            <a:pPr marL="69850" indent="0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>
              <a:buFont typeface="Wingdings 2" panose="05020102010507070707" pitchFamily="18" charset="2"/>
              <a:buNone/>
            </a:pPr>
            <a:r>
              <a:rPr lang="en-US" altLang="en-US" dirty="0"/>
              <a:t>How to determine a yield (if not purchased and/or sold between issuance and date of maturity).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6A0B091-20D3-4BB7-95B2-2D8791DC5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Bond Equation</a:t>
            </a:r>
            <a:br>
              <a:rPr lang="en-US" dirty="0"/>
            </a:br>
            <a:r>
              <a:rPr lang="en-US" dirty="0"/>
              <a:t>P=V*r(P/</a:t>
            </a:r>
            <a:r>
              <a:rPr lang="en-US" dirty="0" err="1"/>
              <a:t>A</a:t>
            </a:r>
            <a:r>
              <a:rPr lang="en-US" baseline="-25000" dirty="0" err="1"/>
              <a:t>i,n</a:t>
            </a:r>
            <a:r>
              <a:rPr lang="en-US" dirty="0"/>
              <a:t>)+F(P/</a:t>
            </a:r>
            <a:r>
              <a:rPr lang="en-US" dirty="0" err="1"/>
              <a:t>F</a:t>
            </a:r>
            <a:r>
              <a:rPr lang="en-US" baseline="-25000" dirty="0" err="1"/>
              <a:t>i,n</a:t>
            </a:r>
            <a:r>
              <a:rPr lang="en-US" dirty="0"/>
              <a:t>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09721AF-1D5B-4E85-975C-5C161586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P=purchase price of bond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F=sales price of a bond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V=par (or face) value of a bond </a:t>
            </a:r>
            <a:r>
              <a:rPr lang="en-US" altLang="en-US" sz="1800" dirty="0">
                <a:solidFill>
                  <a:srgbClr val="00B0F0"/>
                </a:solidFill>
              </a:rPr>
              <a:t> </a:t>
            </a:r>
            <a:endParaRPr lang="en-US" altLang="en-US" dirty="0">
              <a:solidFill>
                <a:srgbClr val="00B0F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r=bond rate per interest period </a:t>
            </a:r>
            <a:r>
              <a:rPr lang="en-US" altLang="en-US" sz="1400" dirty="0">
                <a:solidFill>
                  <a:srgbClr val="00B0F0"/>
                </a:solidFill>
              </a:rPr>
              <a:t>(some books use b)</a:t>
            </a:r>
            <a:r>
              <a:rPr lang="en-US" altLang="en-US" sz="1000" dirty="0"/>
              <a:t> 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=yield rate per interest period </a:t>
            </a:r>
            <a:r>
              <a:rPr lang="en-US" altLang="en-US" sz="1800" dirty="0">
                <a:solidFill>
                  <a:srgbClr val="00B0F0"/>
                </a:solidFill>
              </a:rPr>
              <a:t>(same as bond rate if bought at date of issuance and held to date of maturity; if not you often need to calculate this)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A=V*r=interest payment received </a:t>
            </a:r>
            <a:r>
              <a:rPr lang="en-US" altLang="en-US" sz="1600" dirty="0">
                <a:solidFill>
                  <a:srgbClr val="00B0F0"/>
                </a:solidFill>
              </a:rPr>
              <a:t>(my previous example and some </a:t>
            </a:r>
            <a:r>
              <a:rPr lang="en-US" altLang="en-US" sz="1400" dirty="0">
                <a:solidFill>
                  <a:srgbClr val="00B0F0"/>
                </a:solidFill>
              </a:rPr>
              <a:t>books use I)</a:t>
            </a:r>
            <a:endParaRPr lang="en-US" altLang="en-US" sz="1800" dirty="0">
              <a:solidFill>
                <a:srgbClr val="00B0F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6FF3F51-D1A6-43B2-9C9E-E9037F856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700088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Hints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5407471-0A69-4B56-942C-E6BDD9EB4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447800"/>
            <a:ext cx="6777037" cy="4384675"/>
          </a:xfrm>
        </p:spPr>
        <p:txBody>
          <a:bodyPr rtlCol="0">
            <a:normAutofit fontScale="92500" lnSpcReduction="10000"/>
          </a:bodyPr>
          <a:lstStyle/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P (purchase price) may or may not equal the par value.  If the bond was bought at the date of issuance then the purchase price = par value</a:t>
            </a:r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F (sales price) may or may not equal the par value.  If the bond is held to maturity then the sales price = par value</a:t>
            </a:r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2578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3 Possibilities:</a:t>
            </a:r>
          </a:p>
          <a:p>
            <a:pPr marL="640080" lvl="2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P=F=par (easiest type of problem)</a:t>
            </a:r>
          </a:p>
          <a:p>
            <a:pPr marL="640080" lvl="2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P=par and F different</a:t>
            </a:r>
          </a:p>
          <a:p>
            <a:pPr marL="640080" lvl="2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P different and F=par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391E0B7-5F03-4B26-A076-C5742FAB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Bond Problem Types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F7E2947-F7FC-443F-A311-B66B5F518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Find sales price (F)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Find purchase price (P)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Find yield rate (</a:t>
            </a:r>
            <a:r>
              <a:rPr lang="en-US" altLang="en-US" dirty="0" err="1"/>
              <a:t>i</a:t>
            </a:r>
            <a:r>
              <a:rPr lang="en-US" altLang="en-US" dirty="0"/>
              <a:t>)—always hard to do by hand (similar to IRR)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DAA7D55-9C8C-46C1-B807-10A4F703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0D7D515-ABE6-4FA8-B132-674FD2EC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PW = </a:t>
            </a:r>
            <a:r>
              <a:rPr lang="en-US" altLang="en-US" dirty="0">
                <a:solidFill>
                  <a:srgbClr val="FF0000"/>
                </a:solidFill>
              </a:rPr>
              <a:t>-$84K</a:t>
            </a:r>
            <a:r>
              <a:rPr lang="en-US" altLang="en-US" dirty="0"/>
              <a:t>+$18K(P/A</a:t>
            </a:r>
            <a:r>
              <a:rPr lang="en-US" altLang="en-US" baseline="-25000" dirty="0"/>
              <a:t>18,6</a:t>
            </a:r>
            <a:r>
              <a:rPr lang="en-US" altLang="en-US" dirty="0"/>
              <a:t>)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PW = </a:t>
            </a:r>
            <a:r>
              <a:rPr lang="en-US" altLang="en-US" dirty="0">
                <a:solidFill>
                  <a:srgbClr val="FF0000"/>
                </a:solidFill>
              </a:rPr>
              <a:t>-$84K</a:t>
            </a:r>
            <a:r>
              <a:rPr lang="en-US" altLang="en-US" dirty="0"/>
              <a:t>+$18K(3.4976)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PW = </a:t>
            </a:r>
            <a:r>
              <a:rPr lang="en-US" altLang="en-US" dirty="0">
                <a:solidFill>
                  <a:srgbClr val="FF0000"/>
                </a:solidFill>
              </a:rPr>
              <a:t>-$84K</a:t>
            </a:r>
            <a:r>
              <a:rPr lang="en-US" altLang="en-US" dirty="0"/>
              <a:t> +$62,957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PW = </a:t>
            </a:r>
            <a:r>
              <a:rPr lang="en-US" altLang="en-US" dirty="0">
                <a:solidFill>
                  <a:srgbClr val="FF0000"/>
                </a:solidFill>
              </a:rPr>
              <a:t>-$21,043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PW is negative; not feasible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545055B-4FC4-4746-8245-308D8908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sales price (F)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40C8991-A415-4DEB-840E-2F301C36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Find the selling price of a bond (F) if you want to sell it before it matures and you want a desired yield 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E9E3448-393F-44BE-8D64-73BC62E8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purchase price (P)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1D453F9-5F79-485E-876F-2C04188F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Determine the purchase price of a bond (P) so that you can make a desired yield i for the future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8980993-22F7-4FBF-A8A2-B8C43D25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effective yield (i)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4BB1D0F-0105-439F-893C-E5593544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/>
              <a:t>Determine the effective yield (i) for a bond if it wasn’t bought and/or redeemed at par value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602DBF9-963A-4B49-83CC-61964645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F example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62B25CC-C28C-4DD5-98F1-DD4386DF4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An individual purchased a $1000, 8% semi-annual bond for $1050 3 years ago and is considering selling it.  How much should be asked for the bond in order to earn a yield rate of 6% compounded semiannually (3% per semi comp. semi)?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FCDBFA8-9C88-4909-BD6A-82AF87F0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F example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4DF7363-0478-411C-9721-FB1AA03AB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None/>
            </a:pPr>
            <a:r>
              <a:rPr lang="en-US" altLang="en-US" dirty="0"/>
              <a:t>P=$1050 </a:t>
            </a:r>
            <a:r>
              <a:rPr lang="en-US" altLang="en-US" sz="2000" dirty="0">
                <a:solidFill>
                  <a:schemeClr val="accent1"/>
                </a:solidFill>
              </a:rPr>
              <a:t>(bond wasn’t bought at date of issuance)</a:t>
            </a:r>
          </a:p>
          <a:p>
            <a:pPr marL="69850" indent="0" eaLnBrk="1" hangingPunct="1">
              <a:buNone/>
            </a:pPr>
            <a:r>
              <a:rPr lang="en-US" altLang="en-US" dirty="0"/>
              <a:t>F=?</a:t>
            </a:r>
          </a:p>
          <a:p>
            <a:pPr marL="69850" indent="0" eaLnBrk="1" hangingPunct="1">
              <a:buNone/>
            </a:pPr>
            <a:r>
              <a:rPr lang="en-US" altLang="en-US" dirty="0"/>
              <a:t>V=$1000</a:t>
            </a:r>
          </a:p>
          <a:p>
            <a:pPr marL="69850" indent="0" eaLnBrk="1" hangingPunct="1">
              <a:buNone/>
            </a:pPr>
            <a:r>
              <a:rPr lang="en-US" altLang="en-US" dirty="0"/>
              <a:t>r=4% per semi comp. semi </a:t>
            </a:r>
            <a:r>
              <a:rPr lang="en-US" altLang="en-US" sz="2000" dirty="0">
                <a:solidFill>
                  <a:schemeClr val="accent1"/>
                </a:solidFill>
              </a:rPr>
              <a:t>(bond rate)</a:t>
            </a:r>
          </a:p>
          <a:p>
            <a:pPr marL="69850" indent="0" eaLnBrk="1" hangingPunct="1">
              <a:buNone/>
            </a:pPr>
            <a:r>
              <a:rPr lang="en-US" altLang="en-US" dirty="0" err="1"/>
              <a:t>i</a:t>
            </a:r>
            <a:r>
              <a:rPr lang="en-US" altLang="en-US" dirty="0"/>
              <a:t>=3% per semi comp. semi </a:t>
            </a:r>
            <a:r>
              <a:rPr lang="en-US" altLang="en-US" sz="2000" dirty="0">
                <a:solidFill>
                  <a:schemeClr val="accent1"/>
                </a:solidFill>
              </a:rPr>
              <a:t>(desired rate rate)</a:t>
            </a:r>
            <a:endParaRPr lang="en-US" altLang="en-US" dirty="0">
              <a:solidFill>
                <a:schemeClr val="accent1"/>
              </a:solidFill>
            </a:endParaRPr>
          </a:p>
          <a:p>
            <a:pPr marL="69850" indent="0" eaLnBrk="1" hangingPunct="1">
              <a:buNone/>
            </a:pPr>
            <a:r>
              <a:rPr lang="en-US" altLang="en-US" dirty="0"/>
              <a:t>n=6 semi’s </a:t>
            </a:r>
            <a:r>
              <a:rPr lang="en-US" altLang="en-US" sz="2000" dirty="0">
                <a:solidFill>
                  <a:schemeClr val="accent1"/>
                </a:solidFill>
              </a:rPr>
              <a:t>(</a:t>
            </a:r>
            <a:r>
              <a:rPr lang="en-US" altLang="en-US" sz="2000" dirty="0" err="1">
                <a:solidFill>
                  <a:schemeClr val="accent1"/>
                </a:solidFill>
              </a:rPr>
              <a:t>r,i</a:t>
            </a:r>
            <a:r>
              <a:rPr lang="en-US" altLang="en-US" sz="2000" dirty="0">
                <a:solidFill>
                  <a:schemeClr val="accent1"/>
                </a:solidFill>
              </a:rPr>
              <a:t> &amp; n periods must match)</a:t>
            </a:r>
          </a:p>
          <a:p>
            <a:pPr marL="69850" indent="0" eaLnBrk="1" hangingPunct="1">
              <a:buNone/>
            </a:pPr>
            <a:r>
              <a:rPr lang="en-US" altLang="en-US" dirty="0"/>
              <a:t>A=V*r=$40 </a:t>
            </a:r>
            <a:r>
              <a:rPr lang="en-US" altLang="en-US" sz="2000" dirty="0">
                <a:solidFill>
                  <a:schemeClr val="accent1"/>
                </a:solidFill>
              </a:rPr>
              <a:t>(this doesn’t ever change)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6933516-309F-4E81-BA2F-E0CD2FCC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F example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5395AE4-453C-4DAA-8212-42B4F9DDF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 = $995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If owner of bond can sell it for at least $995 then the owner effectively earns 6% per year compounded semiannually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97298D1-BBAE-4755-8B33-69A90F02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P example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77C781F7-E0F2-433E-AD2D-5B7DA71F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If a $1000, 12% semiannual bond is purchased, held for 3 years and redeemed at par value, what must the purchase price have been in order for the bond to be preferred over investing at 14% compounded semiannually?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5662382-41D9-40BA-A866-0615703D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P example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5424D85-2917-4870-BEDE-F7FED6278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P=? </a:t>
            </a:r>
            <a:r>
              <a:rPr lang="en-US" altLang="en-US" sz="2000">
                <a:solidFill>
                  <a:schemeClr val="accent1"/>
                </a:solidFill>
              </a:rPr>
              <a:t>(bond wasn’t bought at date of issuance)</a:t>
            </a:r>
          </a:p>
          <a:p>
            <a:pPr eaLnBrk="1" hangingPunct="1"/>
            <a:r>
              <a:rPr lang="en-US" altLang="en-US"/>
              <a:t>F=$1000 </a:t>
            </a:r>
            <a:r>
              <a:rPr lang="en-US" altLang="en-US" sz="2000">
                <a:solidFill>
                  <a:schemeClr val="accent1"/>
                </a:solidFill>
              </a:rPr>
              <a:t>(bond held to maturity)</a:t>
            </a:r>
            <a:endParaRPr lang="en-US" altLang="en-US"/>
          </a:p>
          <a:p>
            <a:pPr eaLnBrk="1" hangingPunct="1"/>
            <a:r>
              <a:rPr lang="en-US" altLang="en-US"/>
              <a:t>V=$1000</a:t>
            </a:r>
          </a:p>
          <a:p>
            <a:pPr eaLnBrk="1" hangingPunct="1"/>
            <a:r>
              <a:rPr lang="en-US" altLang="en-US"/>
              <a:t>r=6% per semi comp. semi</a:t>
            </a:r>
          </a:p>
          <a:p>
            <a:pPr eaLnBrk="1" hangingPunct="1"/>
            <a:r>
              <a:rPr lang="en-US" altLang="en-US"/>
              <a:t>i=7% per semi comp. semi</a:t>
            </a:r>
          </a:p>
          <a:p>
            <a:pPr eaLnBrk="1" hangingPunct="1"/>
            <a:r>
              <a:rPr lang="en-US" altLang="en-US"/>
              <a:t>n=6 semi’s </a:t>
            </a:r>
            <a:r>
              <a:rPr lang="en-US" altLang="en-US" sz="2000">
                <a:solidFill>
                  <a:schemeClr val="accent1"/>
                </a:solidFill>
              </a:rPr>
              <a:t>(r,i &amp; n periods must match)</a:t>
            </a:r>
          </a:p>
          <a:p>
            <a:pPr eaLnBrk="1" hangingPunct="1"/>
            <a:r>
              <a:rPr lang="en-US" altLang="en-US"/>
              <a:t>A=V*r=$60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4CCFEFC-9539-4071-B80A-752C99D0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P example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5D39233-E2CE-4CAB-A5CE-7E01DD9498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P = $952.29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If an investor can buy the bond for $952 and hold it to maturity then the owner effectively receives 14% per year compounded semiannually. 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E6D21EB-576B-42F1-B9C1-5E9AF220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i example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466AB9B-AAE1-410C-A0AD-763599D3C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If a $1000, 12% quarterly bond is purchased for $1020 and sold 3 years later for $950: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a) What was the quarterly yield?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b) What was the effective annual return?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137A6A-3ED5-4029-A665-B996B3D2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01687"/>
          </a:xfrm>
        </p:spPr>
        <p:txBody>
          <a:bodyPr/>
          <a:lstStyle/>
          <a:p>
            <a:pPr eaLnBrk="1" hangingPunct="1"/>
            <a:r>
              <a:rPr lang="en-US" altLang="en-US"/>
              <a:t>Feasibility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4E9E-765C-4CC2-A767-578BCB82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Initial investment $10,000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Annual Receipts = $8,000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Annual Expenses = $4,000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Salvage value= </a:t>
            </a:r>
            <a:r>
              <a:rPr lang="en-US" dirty="0">
                <a:solidFill>
                  <a:srgbClr val="FF0000"/>
                </a:solidFill>
              </a:rPr>
              <a:t>-$1000 </a:t>
            </a:r>
            <a:r>
              <a:rPr lang="en-US" dirty="0"/>
              <a:t>(negative value means you must pay to dispose asset)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Study period=5 years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MARR=15%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/>
              <a:t>Using FW, is this project feasible?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3F7627DA-9B1D-4AE1-80DF-4B53977B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i example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EDC36B8-47A0-417C-AF6B-592D0549BF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P=$1020 </a:t>
            </a:r>
            <a:r>
              <a:rPr lang="en-US" sz="2000" dirty="0">
                <a:solidFill>
                  <a:schemeClr val="accent1"/>
                </a:solidFill>
              </a:rPr>
              <a:t>(bond wasn’t bought at date of issuance)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F=$950 </a:t>
            </a:r>
            <a:r>
              <a:rPr lang="en-US" sz="2000" dirty="0">
                <a:solidFill>
                  <a:schemeClr val="accent1"/>
                </a:solidFill>
              </a:rPr>
              <a:t>(bond wasn’t held to maturity)</a:t>
            </a: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V=$1000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r=3% per qtr. comp. qtr.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err="1"/>
              <a:t>i</a:t>
            </a:r>
            <a:r>
              <a:rPr lang="en-US" dirty="0"/>
              <a:t>=?% per qtr. comp. qtr.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err="1"/>
              <a:t>i</a:t>
            </a:r>
            <a:r>
              <a:rPr lang="en-US" baseline="-25000" dirty="0" err="1"/>
              <a:t>eff</a:t>
            </a:r>
            <a:r>
              <a:rPr lang="en-US" dirty="0"/>
              <a:t>-?% per yr. comp. yearly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n=12 qtrs. 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</a:rPr>
              <a:t>r,i</a:t>
            </a:r>
            <a:r>
              <a:rPr lang="en-US" sz="2000" dirty="0">
                <a:solidFill>
                  <a:schemeClr val="accent1"/>
                </a:solidFill>
              </a:rPr>
              <a:t> &amp; n periods must match)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A=V*r=$30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D92146D-44C9-4D02-BCE6-13323DF5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i example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0FD13F32-DBBF-413E-B5B9-84A75354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P=Vr(P/A</a:t>
            </a:r>
            <a:r>
              <a:rPr lang="en-US" altLang="en-US" baseline="-25000"/>
              <a:t>i,n</a:t>
            </a:r>
            <a:r>
              <a:rPr lang="en-US" altLang="en-US"/>
              <a:t>)+F(P/F</a:t>
            </a:r>
            <a:r>
              <a:rPr lang="en-US" altLang="en-US" baseline="-25000"/>
              <a:t>i,n</a:t>
            </a:r>
            <a:r>
              <a:rPr lang="en-US" altLang="en-US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$1020=$30(P/A</a:t>
            </a:r>
            <a:r>
              <a:rPr lang="en-US" altLang="en-US" baseline="-25000"/>
              <a:t>i,12</a:t>
            </a:r>
            <a:r>
              <a:rPr lang="en-US" altLang="en-US"/>
              <a:t>)+$950(P/F</a:t>
            </a:r>
            <a:r>
              <a:rPr lang="en-US" altLang="en-US" baseline="-25000"/>
              <a:t>i,12</a:t>
            </a:r>
            <a:r>
              <a:rPr lang="en-US" altLang="en-US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By trial and error: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 = 2.444% per qtr. comp. qtr.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</a:t>
            </a:r>
            <a:r>
              <a:rPr lang="en-US" altLang="en-US" baseline="-25000"/>
              <a:t>eff </a:t>
            </a:r>
            <a:r>
              <a:rPr lang="en-US" altLang="en-US"/>
              <a:t>= (1+i)</a:t>
            </a:r>
            <a:r>
              <a:rPr lang="en-US" altLang="en-US" baseline="30000"/>
              <a:t>n</a:t>
            </a:r>
            <a:r>
              <a:rPr lang="en-US" altLang="en-US"/>
              <a:t>-1 = (1.0244)</a:t>
            </a:r>
            <a:r>
              <a:rPr lang="en-US" altLang="en-US" baseline="30000"/>
              <a:t>4</a:t>
            </a:r>
            <a:r>
              <a:rPr lang="en-US" altLang="en-US"/>
              <a:t>-1 =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</a:t>
            </a:r>
            <a:r>
              <a:rPr lang="en-US" altLang="en-US" baseline="-25000"/>
              <a:t>eff</a:t>
            </a:r>
            <a:r>
              <a:rPr lang="en-US" altLang="en-US"/>
              <a:t>=10.12 %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9A6CFE4E-784F-4645-AA15-FEBC1586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Additional Bond Problem 1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F40D681-B011-4D0D-8249-A22E8599E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Mr. Investor wishes to purchase a $10,000 bond which has a fixed nominal interest rate of 8% per  year, payable quarterly.  What should he pay for the bond to earn 10% per year compounded quarterly?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Answer (Find P = $8,908)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5D65616D-16F9-4F06-9A7C-67BB176F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Additional Bond Problem 2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56A9E701-2FB5-4A73-BC94-65871451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 bond with a face value of $5,000 pays interest of 8% per year.  The bond will be redeemed at par value at the end of its 20-year life.  If the bond is purchased now for $4,600, what annual yield would the buyer receive?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None/>
              <a:defRPr/>
            </a:pPr>
            <a:r>
              <a:rPr lang="en-US" altLang="en-US" dirty="0"/>
              <a:t>Answer (Find </a:t>
            </a:r>
            <a:r>
              <a:rPr lang="en-US" altLang="en-US" dirty="0" err="1"/>
              <a:t>i</a:t>
            </a:r>
            <a:r>
              <a:rPr lang="en-US" altLang="en-US" dirty="0"/>
              <a:t> = 8.9% per year compounded yearly)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D825F-A2D5-4FA4-91F7-511D5BD3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09601"/>
            <a:ext cx="7024687" cy="1219200"/>
          </a:xfrm>
        </p:spPr>
        <p:txBody>
          <a:bodyPr/>
          <a:lstStyle/>
          <a:p>
            <a:r>
              <a:rPr lang="en-US" sz="3200" dirty="0"/>
              <a:t>Currently calculations are done for you—new bond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4D1D5-E5E0-4FEA-BDD5-3B4F60709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48461"/>
            <a:ext cx="6400800" cy="4169399"/>
          </a:xfrm>
        </p:spPr>
      </p:pic>
    </p:spTree>
    <p:extLst>
      <p:ext uri="{BB962C8B-B14F-4D97-AF65-F5344CB8AC3E}">
        <p14:creationId xmlns:p14="http://schemas.microsoft.com/office/powerpoint/2010/main" val="2775245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2B5A58-D9C5-4B58-A3FC-D4EBF806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2064"/>
            <a:ext cx="7219950" cy="1056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F47A7F-C2E4-4111-8594-A27A95B1E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6" y="3532839"/>
            <a:ext cx="1653047" cy="1626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E2C367-2424-46B2-BA81-DD65DCD61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674"/>
            <a:ext cx="6934200" cy="32464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5E42C7-1A70-432D-81C9-9B04CE6F2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7160"/>
            <a:ext cx="6601016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02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744E3A4-4BED-4B4E-B521-0C44AE62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 lecture</a:t>
            </a:r>
          </a:p>
        </p:txBody>
      </p:sp>
      <p:sp>
        <p:nvSpPr>
          <p:cNvPr id="91139" name="Rectangle 4">
            <a:extLst>
              <a:ext uri="{FF2B5EF4-FFF2-40B4-BE49-F238E27FC236}">
                <a16:creationId xmlns:a16="http://schemas.microsoft.com/office/drawing/2014/main" id="{33A5FEDC-D0D8-485F-A769-B75650A39D1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sz="2800"/>
              <a:t>Comparing Alternatives</a:t>
            </a:r>
          </a:p>
        </p:txBody>
      </p:sp>
      <p:pic>
        <p:nvPicPr>
          <p:cNvPr id="91140" name="Picture 6" descr="j0300840">
            <a:extLst>
              <a:ext uri="{FF2B5EF4-FFF2-40B4-BE49-F238E27FC236}">
                <a16:creationId xmlns:a16="http://schemas.microsoft.com/office/drawing/2014/main" id="{9E0279C8-A448-4FBE-8C1A-93689C96C9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09800"/>
            <a:ext cx="3886200" cy="3276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0810BEE-7D55-42D8-B845-CF60DF80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B5989CB-3333-4AE2-9E89-179258FAF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FW = </a:t>
            </a:r>
            <a:r>
              <a:rPr lang="en-US" altLang="en-US" dirty="0">
                <a:solidFill>
                  <a:srgbClr val="FF0000"/>
                </a:solidFill>
              </a:rPr>
              <a:t>-$10K(F/P</a:t>
            </a:r>
            <a:r>
              <a:rPr lang="en-US" altLang="en-US" baseline="-25000" dirty="0">
                <a:solidFill>
                  <a:srgbClr val="FF0000"/>
                </a:solidFill>
              </a:rPr>
              <a:t>15,5</a:t>
            </a:r>
            <a:r>
              <a:rPr lang="en-US" altLang="en-US" dirty="0">
                <a:solidFill>
                  <a:srgbClr val="FF0000"/>
                </a:solidFill>
              </a:rPr>
              <a:t> )</a:t>
            </a:r>
            <a:r>
              <a:rPr lang="en-US" altLang="en-US" dirty="0"/>
              <a:t>+$4K(F/A</a:t>
            </a:r>
            <a:r>
              <a:rPr lang="en-US" altLang="en-US" baseline="-25000" dirty="0"/>
              <a:t>15,5</a:t>
            </a:r>
            <a:r>
              <a:rPr lang="en-US" altLang="en-US" dirty="0"/>
              <a:t>) </a:t>
            </a:r>
            <a:r>
              <a:rPr lang="en-US" altLang="en-US" dirty="0">
                <a:solidFill>
                  <a:srgbClr val="FF0000"/>
                </a:solidFill>
              </a:rPr>
              <a:t>-$1K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FW = </a:t>
            </a:r>
            <a:r>
              <a:rPr lang="en-US" altLang="en-US" dirty="0">
                <a:solidFill>
                  <a:srgbClr val="FF0000"/>
                </a:solidFill>
              </a:rPr>
              <a:t>-$10K(2.0114)</a:t>
            </a:r>
            <a:r>
              <a:rPr lang="en-US" altLang="en-US" dirty="0"/>
              <a:t>+$4K(6.7424)</a:t>
            </a:r>
            <a:r>
              <a:rPr lang="en-US" altLang="en-US" dirty="0">
                <a:solidFill>
                  <a:srgbClr val="FF0000"/>
                </a:solidFill>
              </a:rPr>
              <a:t> -$1K</a:t>
            </a: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FW = </a:t>
            </a:r>
            <a:r>
              <a:rPr lang="en-US" altLang="en-US" dirty="0">
                <a:solidFill>
                  <a:srgbClr val="FF0000"/>
                </a:solidFill>
              </a:rPr>
              <a:t>-$20,114</a:t>
            </a:r>
            <a:r>
              <a:rPr lang="en-US" altLang="en-US" dirty="0"/>
              <a:t> +$26,967</a:t>
            </a:r>
            <a:r>
              <a:rPr lang="en-US" altLang="en-US" dirty="0">
                <a:solidFill>
                  <a:srgbClr val="FF0000"/>
                </a:solidFill>
              </a:rPr>
              <a:t> -$1K</a:t>
            </a: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B050"/>
                </a:solidFill>
              </a:rPr>
              <a:t>FW = +$5,853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00B050"/>
                </a:solidFill>
              </a:rPr>
              <a:t>FW is positive; project is feasible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AFD519-BB82-4949-A40A-673F9E6B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01687"/>
          </a:xfrm>
        </p:spPr>
        <p:txBody>
          <a:bodyPr/>
          <a:lstStyle/>
          <a:p>
            <a:pPr eaLnBrk="1" hangingPunct="1"/>
            <a:r>
              <a:rPr lang="en-US" altLang="en-US"/>
              <a:t>Feasibility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A2377F5-D80D-4134-B9CF-F2B4F4C8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Initial investment $50,000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Annual Receipts = $20,000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Annual Expenses = $5,000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Salvage value= $0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Study period=5 years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MARR=20%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Using AW, is this project feasible?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E9A7594-33CE-41C4-AD39-67D8DB0D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Answer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89CCE1F-4809-4A35-9703-7E35EC663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AW = </a:t>
            </a:r>
            <a:r>
              <a:rPr lang="en-US" altLang="en-US" dirty="0">
                <a:solidFill>
                  <a:srgbClr val="FF0000"/>
                </a:solidFill>
              </a:rPr>
              <a:t>-$50K(A/P</a:t>
            </a:r>
            <a:r>
              <a:rPr lang="en-US" altLang="en-US" baseline="-25000" dirty="0">
                <a:solidFill>
                  <a:srgbClr val="FF0000"/>
                </a:solidFill>
              </a:rPr>
              <a:t>20,5</a:t>
            </a:r>
            <a:r>
              <a:rPr lang="en-US" altLang="en-US" dirty="0">
                <a:solidFill>
                  <a:srgbClr val="FF0000"/>
                </a:solidFill>
              </a:rPr>
              <a:t> )</a:t>
            </a:r>
            <a:r>
              <a:rPr lang="en-US" altLang="en-US" dirty="0"/>
              <a:t>+$15K</a:t>
            </a:r>
            <a:endParaRPr lang="en-US" altLang="en-US" dirty="0">
              <a:solidFill>
                <a:srgbClr val="FF000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AW = </a:t>
            </a:r>
            <a:r>
              <a:rPr lang="en-US" altLang="en-US" dirty="0">
                <a:solidFill>
                  <a:srgbClr val="FF0000"/>
                </a:solidFill>
              </a:rPr>
              <a:t>-$50K(.3344)</a:t>
            </a:r>
            <a:r>
              <a:rPr lang="en-US" altLang="en-US" dirty="0"/>
              <a:t>+$15K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AW = </a:t>
            </a:r>
            <a:r>
              <a:rPr lang="en-US" altLang="en-US" dirty="0">
                <a:solidFill>
                  <a:srgbClr val="FF0000"/>
                </a:solidFill>
              </a:rPr>
              <a:t>-$16,720</a:t>
            </a:r>
            <a:r>
              <a:rPr lang="en-US" altLang="en-US" dirty="0"/>
              <a:t> +$15K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/>
              <a:t>AW = </a:t>
            </a:r>
            <a:r>
              <a:rPr lang="en-US" altLang="en-US" dirty="0">
                <a:solidFill>
                  <a:srgbClr val="FF0000"/>
                </a:solidFill>
              </a:rPr>
              <a:t>-$1,720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FF0000"/>
              </a:solidFill>
            </a:endParaRP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AW is negative; project is not feasible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81F3EF7-8E92-41EC-A108-843B14D41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altLang="en-US"/>
              <a:t>CTC/MTC 374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EFA0F41-77A5-4AD8-A5BB-50F188D12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r>
              <a:rPr lang="en-US" altLang="en-US" sz="2800"/>
              <a:t>Bonds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B21184C6-1F86-4F8F-BD73-3642001B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522788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>
            <a:extLst>
              <a:ext uri="{FF2B5EF4-FFF2-40B4-BE49-F238E27FC236}">
                <a16:creationId xmlns:a16="http://schemas.microsoft.com/office/drawing/2014/main" id="{6E87D1FB-8C2A-4828-A71F-10C12047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276600"/>
            <a:ext cx="4508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FFD2E72-8A7C-4CBE-A47B-493A05ED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15A2790-618C-4C8B-87C9-22C6B64D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Know why bonds are issued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Know how bonds work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/>
              <a:t>Solve bond problems (PW)</a:t>
            </a:r>
          </a:p>
          <a:p>
            <a:pPr marL="69850" indent="0"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marL="69850" indent="0" eaLnBrk="1" hangingPunct="1"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C000"/>
                </a:solidFill>
              </a:rPr>
              <a:t>Optional (purchase/selling price to meet some goal)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1011</TotalTime>
  <Words>2128</Words>
  <Application>Microsoft Office PowerPoint</Application>
  <PresentationFormat>On-screen Show (4:3)</PresentationFormat>
  <Paragraphs>278</Paragraphs>
  <Slides>46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Century Gothic</vt:lpstr>
      <vt:lpstr>Tahoma</vt:lpstr>
      <vt:lpstr>Wingdings</vt:lpstr>
      <vt:lpstr>Wingdings 2</vt:lpstr>
      <vt:lpstr>Austin</vt:lpstr>
      <vt:lpstr>CTC/MTC 374 Review </vt:lpstr>
      <vt:lpstr>Feasibility</vt:lpstr>
      <vt:lpstr>Answer</vt:lpstr>
      <vt:lpstr>Feasibility</vt:lpstr>
      <vt:lpstr>Answer</vt:lpstr>
      <vt:lpstr>Feasibility</vt:lpstr>
      <vt:lpstr>Answer</vt:lpstr>
      <vt:lpstr>CTC/MTC 374</vt:lpstr>
      <vt:lpstr>Objectives</vt:lpstr>
      <vt:lpstr>Bonds – Why are they issued?</vt:lpstr>
      <vt:lpstr>Bonds – How they Work</vt:lpstr>
      <vt:lpstr>Bond-Face Value</vt:lpstr>
      <vt:lpstr>Bonds</vt:lpstr>
      <vt:lpstr>PowerPoint Presentation</vt:lpstr>
      <vt:lpstr>PowerPoint Presentation</vt:lpstr>
      <vt:lpstr>Bond Rate</vt:lpstr>
      <vt:lpstr>Example</vt:lpstr>
      <vt:lpstr>PW of Bond Purchase</vt:lpstr>
      <vt:lpstr>PW of Bond – Link to FE Problem (see next 2 slides)</vt:lpstr>
      <vt:lpstr>PW of Bond Purchase - 1/2 see https://highered.mheducation.com/sites/0072432349/student_view0/solving_fe_problems.html# </vt:lpstr>
      <vt:lpstr>PW of Bond Purchase-2/2 see https://highered.mheducation.com/sites/0072432349/student_view0/solving_fe_problems.html# </vt:lpstr>
      <vt:lpstr>PW of Bond – Modification What if i was equal to 6% per year compounded quarterly?  (same i as the bond payments?)</vt:lpstr>
      <vt:lpstr>Bond Complications (1/3)</vt:lpstr>
      <vt:lpstr>Bond Complications (2/3)</vt:lpstr>
      <vt:lpstr>Bond  Complications 3/3</vt:lpstr>
      <vt:lpstr>Solving Problems when bonds are not new </vt:lpstr>
      <vt:lpstr>Bond Equation P=V*r(P/Ai,n)+F(P/Fi,n)</vt:lpstr>
      <vt:lpstr>Hints</vt:lpstr>
      <vt:lpstr>Bond Problem Types</vt:lpstr>
      <vt:lpstr>Find sales price (F)</vt:lpstr>
      <vt:lpstr>Find purchase price (P)</vt:lpstr>
      <vt:lpstr>Find effective yield (i)</vt:lpstr>
      <vt:lpstr>Find F example</vt:lpstr>
      <vt:lpstr>Find F example</vt:lpstr>
      <vt:lpstr>Find F example</vt:lpstr>
      <vt:lpstr>Find P example</vt:lpstr>
      <vt:lpstr>Find P example</vt:lpstr>
      <vt:lpstr>Find P example</vt:lpstr>
      <vt:lpstr>Find i example</vt:lpstr>
      <vt:lpstr>Find i example</vt:lpstr>
      <vt:lpstr>Find i example</vt:lpstr>
      <vt:lpstr>Additional Bond Problem 1</vt:lpstr>
      <vt:lpstr>Additional Bond Problem 2</vt:lpstr>
      <vt:lpstr>Currently calculations are done for you—new bond example</vt:lpstr>
      <vt:lpstr>PowerPoint Presentation</vt:lpstr>
      <vt:lpstr>Next lecture</vt:lpstr>
    </vt:vector>
  </TitlesOfParts>
  <Company>SUNY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barans</dc:creator>
  <cp:lastModifiedBy>Jayne Baran</cp:lastModifiedBy>
  <cp:revision>94</cp:revision>
  <dcterms:created xsi:type="dcterms:W3CDTF">2002-12-09T00:11:25Z</dcterms:created>
  <dcterms:modified xsi:type="dcterms:W3CDTF">2025-10-06T17:39:08Z</dcterms:modified>
</cp:coreProperties>
</file>