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2"/>
  </p:notesMasterIdLst>
  <p:sldIdLst>
    <p:sldId id="256" r:id="rId2"/>
    <p:sldId id="283" r:id="rId3"/>
    <p:sldId id="284" r:id="rId4"/>
    <p:sldId id="257" r:id="rId5"/>
    <p:sldId id="348" r:id="rId6"/>
    <p:sldId id="353" r:id="rId7"/>
    <p:sldId id="299" r:id="rId8"/>
    <p:sldId id="300" r:id="rId9"/>
    <p:sldId id="339" r:id="rId10"/>
    <p:sldId id="340" r:id="rId11"/>
    <p:sldId id="327" r:id="rId12"/>
    <p:sldId id="341" r:id="rId13"/>
    <p:sldId id="354" r:id="rId14"/>
    <p:sldId id="349" r:id="rId15"/>
    <p:sldId id="350" r:id="rId16"/>
    <p:sldId id="351" r:id="rId17"/>
    <p:sldId id="334" r:id="rId18"/>
    <p:sldId id="309" r:id="rId19"/>
    <p:sldId id="352" r:id="rId20"/>
    <p:sldId id="285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0" autoAdjust="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E1F057-4BD8-4D1C-BE93-F318AD5E80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76DEB8-33B0-49FF-81D2-BA2070953B8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6B05D19-8FC5-41EF-A9F9-74D3E134BE40}" type="datetimeFigureOut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09E7D8B-72BA-4328-963B-9241BBF446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2A4B89-93CC-451B-8965-14F8897F1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4DD62-9B7C-45DD-8A41-855443DE2D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737D6-55BD-4869-9EE3-1F22AB7CD2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DBB923-83F5-4E17-ABF7-545856E40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C90CA417-467B-4FB0-96BB-39F6C23CDC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4F5322F9-9CE0-459C-8929-16F67D5428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10E24A64-77BB-4939-959A-CD99AD4E53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A596FD6-ABF5-4B66-B99C-976133775C9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D33F247C-487B-4ED2-8BD6-791B61590E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A77FD730-BD0A-4B63-B8E6-DEAAA3AD8A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D74084FD-2367-496C-B8ED-1AF949BC2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4E6DCAE-6263-4C21-817F-B7E8941D994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74FC238F-189B-40D1-B660-9A50E661B6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A070B9C7-6921-4F81-AF5C-39F614EF74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B7BFB1B3-5CE0-43C4-A93F-CC279A4D79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294BE4F-FE36-4F31-897E-EE38D59C948F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B6A19863-679A-4037-8D56-D8CDBC7E88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E448921-1BA2-452C-BBF2-1697A025E7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72408AEF-F4FF-464B-A8FB-4AE1B54C40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7BCA0BB-12E4-46F5-B0A6-6F39701A06B4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A3C20183-9472-435D-BB94-56EB2F7AB8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5B1A0AA7-B8C3-4F6E-89EF-83FD2206E2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334727B7-50D8-45DF-ACE2-DD7EAB3559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5FAFA60-A86E-40FF-9DC8-50F3285B9D14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2AB6F875-A259-4842-9644-D3F205A54D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57C2B4D4-A411-49D7-BF27-41CA98174E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DF428913-F3EE-41A9-8C47-A198C058BA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799EF51-2E33-4408-B51A-B37868E572B3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89CC7EF7-1FAF-46D0-91D0-A60EBB6480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C9B55DE6-D1E3-4929-9706-0B3F17DC85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077A8E3B-B4DF-4605-80A2-8F161623FC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F65BE57-D8D7-479B-90AD-436B64D01264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8E2D4A75-BC38-4F57-A612-9ECFB2C96A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93C70543-8DAB-4C21-9B0A-1D1E36AF03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8FCCB953-BFB2-4944-A8F9-EF5D72F541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BA3D322-3BD7-4B10-A114-229EC5B3E824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832990D7-2385-4069-B8BC-FEF93FB8DC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C4A5371B-291E-4A45-812A-105559A046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1915B9EB-5876-43AB-81E7-AC8B3F7A50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40F0DFB-A7F3-4679-A7AA-20FEBD9C133D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C76F1FC8-E354-4E67-8CBF-C05A2B30C0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B986E37-6E22-454B-90BB-D8699316A9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038D821-E476-4DCC-94A5-6CCE8A93FB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4A1F22B-F683-4F71-AF8D-D4B4DE57F50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551ABA26-E6CF-4B45-9561-394A2FE3EC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BC977949-97CD-42B4-8D90-A5BC85E31C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AF33854-482D-4C65-984C-746EB8A79E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E1B2410-8ACD-4D6F-8DF2-44B5DFD8FBA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AC0A89B9-1BEB-432A-9E09-2D11354B48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130E0BC-72B0-4531-A389-63225C0434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C9948DEF-3705-4649-A88D-FE8CF56EDD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0382399-29D9-4BF1-B1DF-8BFECE6E1BB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0C1FAAA9-DB5C-456D-B3D7-45413089A8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8BA1740-A517-4BB0-883C-811E140413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84BB03B3-2320-4BCF-BC21-5364C6D282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E9A97AD-7215-4157-80D6-D270EC61210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7089AB02-91B8-457C-BCC5-B7F74F24A2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7D770703-658D-45C3-A03C-4DC49E92DA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247F44EE-1721-4137-9E93-412E4AC57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B1BBCEC-CB76-4166-BB0C-6721A48C9A5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7E607C6-7E8F-405C-8711-2570B1E500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AF2059B5-9B9F-4891-9B45-9EC62E86FE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EF00ECD0-42E1-4837-B6E4-043D74787E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01BB78E-4A21-4A75-9E4A-9C29152A1EF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F4B82D8E-0769-4C50-B095-D0AD980280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1D6B0DEA-4D67-4320-AE21-709A602B69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7E27B62D-CE99-4AD2-A985-9885228404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EEED823-7D9F-4FEF-AFD4-42AA2FA93D9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E68B4546-CDBB-4E74-BCD2-069D8DA4B9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764802F2-3264-4FA9-AA55-26B9115073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FF47344F-AA07-44E1-BBCA-399D81427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1F7F35A-A4A7-482B-92E3-F4DF9856978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ED8224C-B343-40D0-9408-CE7C85A28119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6A4F867E-C066-4C68-836D-70BBE281E7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AB6E8F2D-67FD-4736-ABD3-425376C82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00F1E8AE-A020-454F-89C0-693639F04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76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76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D6518B0-27C3-42B2-A290-178A934192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067F1363-C2A9-48D8-A982-407E502A5D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42909DBE-6598-46B5-A6B0-BE9B82AB9D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5332-AEC0-4E18-959C-316666A40A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41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BB1E81B-D716-4A25-B3B1-2FC55DA17C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6CF12DD-1B90-4977-862D-1D9A7A9268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A56426B-4DB8-4421-8141-F52E1F3769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27781-1A2E-4823-9588-A6E79E3556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80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0E4B0DF-A3A8-4F03-BEF3-EC3C8F3494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FBB8E28-ED35-44E4-B022-2D3555192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88CA3B0-8CD8-4A2B-A1B0-ED9BD04846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0FC18-5B7D-44CC-A5AD-4FBC342612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4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2B5EA56-E6BD-482B-90B6-B7F344324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F7AE95E-359C-4607-84B6-0756EF47FF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4890328-F5BF-4A03-A5A5-33683B3DEA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EC4DC-BFC6-420E-B790-575A8381A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90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3924124-D83B-407F-891E-FB8369C88E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A3DF812-2A99-4996-88A3-B4EE02E57C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BFA3F39-F465-452A-A43A-DE1DF1AD15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44FB6-ACE7-4DC4-993C-3AE5009E43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8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4296164-1B12-4AE2-A4E6-6D3B75A44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DD4C132-FF5F-4BFB-AD92-0617C8E43D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5DBC4DD-4C90-43BE-8B38-A54F7AB91D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42341-F913-4407-90B6-AFE3F1C53C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91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EEA27D0-3B80-4134-9454-26DBC26E39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2F6F4E1-9714-4365-A438-9A40900ACC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D8C4ED9-62CE-4AFB-8B65-315113F63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8EFDB-7C47-4900-95DD-2E52F401E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84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8D20050-B9C2-4280-92AD-E36776F7D2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5A5E1003-3369-4CFF-A67B-BC7DE459BB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2901D323-818A-4695-BA75-4EF452D807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E7215-B54A-4D62-9A5A-DF6B7C813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43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3AC13DDC-2246-4D06-973F-C18A8D64AD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F53D359-1577-4A29-B4D3-A83092E4B6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A9E6FF4-FB2F-4DCA-B9F8-22184D1D15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834AD-552B-48E5-AA81-FDE80E6F38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15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6C05CC16-11A4-4C3A-BDCE-C6596350AC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AE3FB4C-DCEF-43A7-957F-F21E8F23E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68C2404D-E562-42E2-B4AB-68FCFFBF86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00606-EE50-4C97-B8E4-BC408B6DEC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9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40CE575-EDE4-4C8B-9407-338CED4C68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4A4737B-92D6-4028-A53D-855C7C3CBE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5892709C-80D2-473F-90EB-A932DC3923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92AA4-AE66-4F62-A869-B13EA4C547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30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EAD20E0-5D1A-4C09-B5FA-0997B82F1E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D9A9FB3-044A-4132-BCBF-1C9367A1C1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F43FDA7-7F03-4BE4-B7E6-2B7F2964C7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B82AB-BF83-431C-8B1C-5C6ECEAEA6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43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9AD1524F-3ADA-4B40-BBEE-544F29ACC84C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>
              <a:extLst>
                <a:ext uri="{FF2B5EF4-FFF2-40B4-BE49-F238E27FC236}">
                  <a16:creationId xmlns:a16="http://schemas.microsoft.com/office/drawing/2014/main" id="{07691D8C-4D44-420D-93F7-810209F16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AutoShape 4">
              <a:extLst>
                <a:ext uri="{FF2B5EF4-FFF2-40B4-BE49-F238E27FC236}">
                  <a16:creationId xmlns:a16="http://schemas.microsoft.com/office/drawing/2014/main" id="{16A354EF-8B20-4336-B4C8-81B2F9C5B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Line 5">
              <a:extLst>
                <a:ext uri="{FF2B5EF4-FFF2-40B4-BE49-F238E27FC236}">
                  <a16:creationId xmlns:a16="http://schemas.microsoft.com/office/drawing/2014/main" id="{F271A738-B999-45EF-82A7-B3C3A8F83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E4705DCF-0FD2-4A4A-92BA-E636DBD19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47E47440-AD37-481A-A902-4B4BDF418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6616" name="Rectangle 8">
            <a:extLst>
              <a:ext uri="{FF2B5EF4-FFF2-40B4-BE49-F238E27FC236}">
                <a16:creationId xmlns:a16="http://schemas.microsoft.com/office/drawing/2014/main" id="{7F4B28A9-36B4-44B5-85E2-3CA9362389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7" name="Rectangle 9">
            <a:extLst>
              <a:ext uri="{FF2B5EF4-FFF2-40B4-BE49-F238E27FC236}">
                <a16:creationId xmlns:a16="http://schemas.microsoft.com/office/drawing/2014/main" id="{3329CE64-9CE0-466A-A059-AD593C8525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8" name="Rectangle 10">
            <a:extLst>
              <a:ext uri="{FF2B5EF4-FFF2-40B4-BE49-F238E27FC236}">
                <a16:creationId xmlns:a16="http://schemas.microsoft.com/office/drawing/2014/main" id="{2203D346-CD0D-40AD-A39E-AFF811CE6D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18F08D-02FD-41A1-9B75-3B65408A9B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asurydirect.gov/indiv/research/indepth/ibonds/res_ibonds_iratesandterms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easurydirect.gov/files/savings-bonds/i-bond-rate-chart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cpi/questions-and-answers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ls.gov/ppi/ppifaq.ht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6CEFC09-B432-499C-877F-AF6147D03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374 Review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4F5C7D8-B7CA-488C-B643-0E9AD302D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Replacement Analysis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Insider View</a:t>
            </a:r>
          </a:p>
          <a:p>
            <a:pPr lvl="2" eaLnBrk="1" hangingPunct="1">
              <a:defRPr/>
            </a:pPr>
            <a:r>
              <a:rPr lang="en-US" altLang="en-US" dirty="0"/>
              <a:t>Keep old or buy new</a:t>
            </a:r>
          </a:p>
          <a:p>
            <a:pPr lvl="2" eaLnBrk="1" hangingPunct="1">
              <a:defRPr/>
            </a:pPr>
            <a:endParaRPr lang="en-US" altLang="en-US" dirty="0"/>
          </a:p>
          <a:p>
            <a:pPr marL="914400" lvl="2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Outsider View (preferred)</a:t>
            </a:r>
          </a:p>
          <a:p>
            <a:pPr lvl="2" eaLnBrk="1" hangingPunct="1">
              <a:defRPr/>
            </a:pPr>
            <a:r>
              <a:rPr lang="en-US" altLang="en-US" dirty="0"/>
              <a:t>Buy old or buy new</a:t>
            </a:r>
          </a:p>
          <a:p>
            <a:pPr marL="514350" lvl="1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74A9692-CF61-4A35-91C4-5485E6E25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544512"/>
            <a:ext cx="7313612" cy="674688"/>
          </a:xfrm>
        </p:spPr>
        <p:txBody>
          <a:bodyPr/>
          <a:lstStyle/>
          <a:p>
            <a:pPr eaLnBrk="1" hangingPunct="1"/>
            <a:r>
              <a:rPr lang="en-US" altLang="en-US"/>
              <a:t>Example (A$ and R$)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26608D4-1F28-4978-BD9B-A7F648F63F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133600"/>
            <a:ext cx="3436938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000"/>
              <a:t>Investor wishes to retire in the year 2050 (25 years) with savings of $1,000,000 (2025 spending power) 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00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000"/>
              <a:t>Assuming the inflation rate is 3.75% what are the actual and real dollar values for 2025 and 2050?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00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000"/>
              <a:t>1E6(1.0375)^25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500" dirty="0"/>
          </a:p>
        </p:txBody>
      </p:sp>
      <p:graphicFrame>
        <p:nvGraphicFramePr>
          <p:cNvPr id="181278" name="Group 30">
            <a:extLst>
              <a:ext uri="{FF2B5EF4-FFF2-40B4-BE49-F238E27FC236}">
                <a16:creationId xmlns:a16="http://schemas.microsoft.com/office/drawing/2014/main" id="{CC7DAE79-BA23-42D4-978A-36BCCB99EAB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275138" y="2209800"/>
          <a:ext cx="4640262" cy="4103688"/>
        </p:xfrm>
        <a:graphic>
          <a:graphicData uri="http://schemas.openxmlformats.org/drawingml/2006/table">
            <a:tbl>
              <a:tblPr/>
              <a:tblGrid>
                <a:gridCol w="1058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22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A$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(actual or inflated dollars)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R$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(same purchasing power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1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2025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$1,000K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$1,000K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9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2050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$2,510K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$1,000K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E09920D-E331-4045-BDE2-4FF595917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Three Different Rates of Importance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E35EE38-AC30-453A-9319-E57572D87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1676400"/>
            <a:ext cx="7313613" cy="43434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Real (or inflation-free) rate (i) </a:t>
            </a:r>
          </a:p>
          <a:p>
            <a:pPr lvl="1" eaLnBrk="1" hangingPunct="1"/>
            <a:r>
              <a:rPr lang="en-US" altLang="en-US" sz="1400"/>
              <a:t>Rate paid for use of capital</a:t>
            </a:r>
          </a:p>
          <a:p>
            <a:pPr lvl="1" eaLnBrk="1" hangingPunct="1"/>
            <a:r>
              <a:rPr lang="en-US" altLang="en-US" sz="1400"/>
              <a:t>Doesn’t include inflation</a:t>
            </a:r>
          </a:p>
          <a:p>
            <a:pPr lvl="1" eaLnBrk="1" hangingPunct="1"/>
            <a:r>
              <a:rPr lang="en-US" altLang="en-US" sz="1400"/>
              <a:t>Represents an actual increase in purchasing power</a:t>
            </a:r>
          </a:p>
          <a:p>
            <a:pPr lvl="1" eaLnBrk="1" hangingPunct="1"/>
            <a:r>
              <a:rPr lang="en-US" altLang="en-US" sz="1400"/>
              <a:t>Also called inflation-free interest rate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Inflation rate (f)</a:t>
            </a:r>
          </a:p>
          <a:p>
            <a:pPr lvl="1" eaLnBrk="1" hangingPunct="1"/>
            <a:r>
              <a:rPr lang="en-US" altLang="en-US" sz="1400"/>
              <a:t>Represents the rate of change in the value of currency</a:t>
            </a:r>
          </a:p>
          <a:p>
            <a:pPr lvl="1" eaLnBrk="1" hangingPunct="1"/>
            <a:r>
              <a:rPr lang="en-US" altLang="en-US" sz="1400"/>
              <a:t>Usually positive but can be negative (deflation)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Combined (market) interest rate (i</a:t>
            </a:r>
            <a:r>
              <a:rPr lang="en-US" altLang="en-US" sz="2400" baseline="-25000"/>
              <a:t>f</a:t>
            </a:r>
            <a:r>
              <a:rPr lang="en-US" altLang="en-US" sz="2400"/>
              <a:t>)</a:t>
            </a:r>
          </a:p>
          <a:p>
            <a:pPr lvl="1" eaLnBrk="1" hangingPunct="1"/>
            <a:r>
              <a:rPr lang="en-US" altLang="en-US" sz="1400"/>
              <a:t>Adjusted rate that takes inflation into account</a:t>
            </a:r>
          </a:p>
          <a:p>
            <a:pPr lvl="1" eaLnBrk="1" hangingPunct="1"/>
            <a:r>
              <a:rPr lang="en-US" altLang="en-US" sz="1400"/>
              <a:t>Accounts for i and f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Relationship between (i, f, and i</a:t>
            </a:r>
            <a:r>
              <a:rPr lang="en-US" altLang="en-US" sz="2400" baseline="-25000"/>
              <a:t>f</a:t>
            </a:r>
            <a:r>
              <a:rPr lang="en-US" altLang="en-US" sz="2400"/>
              <a:t>)</a:t>
            </a:r>
          </a:p>
          <a:p>
            <a:pPr lvl="1" eaLnBrk="1" hangingPunct="1"/>
            <a:r>
              <a:rPr lang="en-US" altLang="en-US" sz="2000"/>
              <a:t>i</a:t>
            </a:r>
            <a:r>
              <a:rPr lang="en-US" altLang="en-US" sz="2000" baseline="-25000"/>
              <a:t>f</a:t>
            </a:r>
            <a:r>
              <a:rPr lang="en-US" altLang="en-US" sz="2000"/>
              <a:t>=i+f+(i*f)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24909DD-8D78-409A-BBFC-04D7210CC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Relationship between (i, f, i</a:t>
            </a:r>
            <a:r>
              <a:rPr lang="en-US" altLang="en-US" baseline="-25000"/>
              <a:t>f</a:t>
            </a:r>
            <a:r>
              <a:rPr lang="en-US" altLang="en-US"/>
              <a:t>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27DC735-91D1-4862-A2C1-F3F0EE7A6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/>
              <a:t>i</a:t>
            </a:r>
            <a:r>
              <a:rPr lang="en-US" altLang="en-US" sz="2800" baseline="-25000" dirty="0"/>
              <a:t>f</a:t>
            </a:r>
            <a:r>
              <a:rPr lang="en-US" altLang="en-US" sz="2800" dirty="0"/>
              <a:t>=</a:t>
            </a:r>
            <a:r>
              <a:rPr lang="en-US" altLang="en-US" sz="2800" dirty="0" err="1"/>
              <a:t>i+f</a:t>
            </a:r>
            <a:r>
              <a:rPr lang="en-US" altLang="en-US" sz="2800" dirty="0"/>
              <a:t>+(</a:t>
            </a:r>
            <a:r>
              <a:rPr lang="en-US" altLang="en-US" sz="2800" dirty="0" err="1"/>
              <a:t>i</a:t>
            </a:r>
            <a:r>
              <a:rPr lang="en-US" altLang="en-US" sz="2800" dirty="0"/>
              <a:t>*f)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Example of combined rate (I-bonds)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1800" dirty="0">
                <a:hlinkClick r:id="rId3"/>
              </a:rPr>
              <a:t>http://www.treasurydirect.gov/indiv/research/indepth/ibonds/res_ibonds_iratesandterms.htm</a:t>
            </a:r>
            <a:endParaRPr lang="en-US" altLang="en-US" sz="1800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en-US" sz="1800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1800" dirty="0">
                <a:hlinkClick r:id="rId4"/>
              </a:rPr>
              <a:t>https://treasurydirect.gov/files/savings-bonds/i-bond-rate-chart.pdf</a:t>
            </a:r>
            <a:r>
              <a:rPr lang="en-US" altLang="en-US" sz="1800" dirty="0"/>
              <a:t> 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Table showing fixed and inflation rates of I-Bonds.">
            <a:extLst>
              <a:ext uri="{FF2B5EF4-FFF2-40B4-BE49-F238E27FC236}">
                <a16:creationId xmlns:a16="http://schemas.microsoft.com/office/drawing/2014/main" id="{BAAF4FA3-22B1-4C70-B695-6B46B6CBA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"/>
            <a:ext cx="2962275" cy="632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6C50E-A845-4CFD-9B9B-F3F3C6BF9C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Salary Purchasing Power Example</a:t>
            </a:r>
            <a:br>
              <a:rPr lang="en-US" altLang="en-US" sz="3200"/>
            </a:br>
            <a:endParaRPr lang="en-US" altLang="en-US" sz="200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F1FD2FD-D316-4F63-9824-98B2F4F8D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Salary data for 4 years (based on a 4% salary raise) is as follows: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$45,000</a:t>
            </a:r>
          </a:p>
          <a:p>
            <a:pPr eaLnBrk="1" hangingPunct="1">
              <a:defRPr/>
            </a:pPr>
            <a:r>
              <a:rPr lang="en-US" altLang="en-US" dirty="0"/>
              <a:t>$46,800</a:t>
            </a:r>
          </a:p>
          <a:p>
            <a:pPr eaLnBrk="1" hangingPunct="1">
              <a:defRPr/>
            </a:pPr>
            <a:r>
              <a:rPr lang="en-US" altLang="en-US" dirty="0"/>
              <a:t>$48,672</a:t>
            </a:r>
          </a:p>
          <a:p>
            <a:pPr eaLnBrk="1" hangingPunct="1">
              <a:defRPr/>
            </a:pPr>
            <a:r>
              <a:rPr lang="en-US" altLang="en-US" dirty="0"/>
              <a:t>$50,619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1FFA1E7-1CBB-4551-B8B9-14F0F4927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Salary Purchasing Power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04D17BC-58C0-40B3-8DCF-04C9B7614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Real $ salary data (base year is 1</a:t>
            </a:r>
            <a:r>
              <a:rPr lang="en-US" altLang="en-US" baseline="30000" dirty="0"/>
              <a:t>st</a:t>
            </a:r>
            <a:r>
              <a:rPr lang="en-US" altLang="en-US" dirty="0"/>
              <a:t> year) for 4 years (based on a 6% inflation rate) is as follows: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$45,000</a:t>
            </a:r>
          </a:p>
          <a:p>
            <a:pPr eaLnBrk="1" hangingPunct="1">
              <a:defRPr/>
            </a:pPr>
            <a:r>
              <a:rPr lang="en-US" altLang="en-US" dirty="0"/>
              <a:t>$46,800 (P/F6,1)=$44,151</a:t>
            </a:r>
          </a:p>
          <a:p>
            <a:pPr eaLnBrk="1" hangingPunct="1">
              <a:defRPr/>
            </a:pPr>
            <a:r>
              <a:rPr lang="en-US" altLang="en-US" dirty="0"/>
              <a:t>$48,672 (P/F6,2)=$43,318</a:t>
            </a:r>
          </a:p>
          <a:p>
            <a:pPr eaLnBrk="1" hangingPunct="1">
              <a:defRPr/>
            </a:pPr>
            <a:r>
              <a:rPr lang="en-US" altLang="en-US" dirty="0"/>
              <a:t>$50,619 (P/F6,3)=$42,500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56E25EA-7FF0-425B-B6C3-378DF964BE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Salary Increase Lesson?</a:t>
            </a:r>
          </a:p>
        </p:txBody>
      </p:sp>
      <p:pic>
        <p:nvPicPr>
          <p:cNvPr id="32771" name="Picture 6" descr="MCj04247640000[1]">
            <a:extLst>
              <a:ext uri="{FF2B5EF4-FFF2-40B4-BE49-F238E27FC236}">
                <a16:creationId xmlns:a16="http://schemas.microsoft.com/office/drawing/2014/main" id="{604738C8-3737-490C-9CB2-5D9252106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76600"/>
            <a:ext cx="20097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8" descr="MCj04127620000[1]">
            <a:extLst>
              <a:ext uri="{FF2B5EF4-FFF2-40B4-BE49-F238E27FC236}">
                <a16:creationId xmlns:a16="http://schemas.microsoft.com/office/drawing/2014/main" id="{96CCE7F1-E176-4EAA-8929-0C157DAE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95800"/>
            <a:ext cx="4600575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BFEA649-8485-4B6C-BEC7-1BA2375CC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Rules for Economic Analysis</a:t>
            </a:r>
            <a:br>
              <a:rPr lang="en-US" altLang="en-US" sz="3200"/>
            </a:br>
            <a:r>
              <a:rPr lang="en-US" altLang="en-US" sz="3200"/>
              <a:t>2 Methods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A9C538C-C35B-4457-9D56-FC81DFA6EC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Express all cash flows in Actual $ and use the combined interest rate (i</a:t>
            </a:r>
            <a:r>
              <a:rPr lang="en-US" altLang="en-US" baseline="-25000" dirty="0"/>
              <a:t>f</a:t>
            </a:r>
            <a:r>
              <a:rPr lang="en-US" altLang="en-US" dirty="0"/>
              <a:t>)----accounts for inflation and use of capital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rgbClr val="FF7C80"/>
                </a:solidFill>
              </a:rPr>
              <a:t>OR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Express all cash flows in terms of Real $ and use the real interest rate (</a:t>
            </a:r>
            <a:r>
              <a:rPr lang="en-US" altLang="en-US" dirty="0" err="1"/>
              <a:t>i</a:t>
            </a:r>
            <a:r>
              <a:rPr lang="en-US" altLang="en-US" dirty="0"/>
              <a:t>)---doesn’t include inflation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7541A35-A689-4AFC-AB2C-EA000F35B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Using Actual Dollars 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44CB03D-7DE3-452D-B3D3-385B2420CF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Actual dollars change for some items (salaries, materials)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Actual dollars don’t change for items fixed by contract (interest charges, lease fees, depreciation)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Content Placeholder 3" descr="Inflation from 2019-2022 for several countries">
            <a:extLst>
              <a:ext uri="{FF2B5EF4-FFF2-40B4-BE49-F238E27FC236}">
                <a16:creationId xmlns:a16="http://schemas.microsoft.com/office/drawing/2014/main" id="{BC57F32C-F402-4BFC-B953-833BB14B83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52400"/>
            <a:ext cx="6399213" cy="639921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ECC71AB-5FD9-4604-A895-7D5AE0736A8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Inflation</a:t>
            </a:r>
          </a:p>
        </p:txBody>
      </p:sp>
      <p:pic>
        <p:nvPicPr>
          <p:cNvPr id="6147" name="Picture 1" descr="Show inflation of a cup of coffee (1970-25 cents; and at 2022-$1.85)">
            <a:extLst>
              <a:ext uri="{FF2B5EF4-FFF2-40B4-BE49-F238E27FC236}">
                <a16:creationId xmlns:a16="http://schemas.microsoft.com/office/drawing/2014/main" id="{C82B29DE-9538-4E7B-85A3-5432D10EB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674" y="2700240"/>
            <a:ext cx="7019726" cy="351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40C0521-E038-41D8-9B01-C1AB72027E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Next lecture</a:t>
            </a:r>
          </a:p>
        </p:txBody>
      </p:sp>
      <p:sp>
        <p:nvSpPr>
          <p:cNvPr id="36867" name="Rectangle 4">
            <a:extLst>
              <a:ext uri="{FF2B5EF4-FFF2-40B4-BE49-F238E27FC236}">
                <a16:creationId xmlns:a16="http://schemas.microsoft.com/office/drawing/2014/main" id="{D5A31C31-FA5D-40CF-8787-23059482F38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4265612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500"/>
              <a:t>Cost Estimates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500" dirty="0"/>
              <a:t>Accounting Principles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5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500" dirty="0"/>
          </a:p>
        </p:txBody>
      </p:sp>
      <p:pic>
        <p:nvPicPr>
          <p:cNvPr id="39940" name="Picture 6" descr="j0300840">
            <a:extLst>
              <a:ext uri="{FF2B5EF4-FFF2-40B4-BE49-F238E27FC236}">
                <a16:creationId xmlns:a16="http://schemas.microsoft.com/office/drawing/2014/main" id="{F50F3FD0-D233-4C64-B039-C8184879FCB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209800"/>
            <a:ext cx="3200400" cy="31242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43F4C18-8A23-4CF9-AC5F-F96B5900A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609759E-7289-4128-88B0-0833B5A14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Ability to account for inflation 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Understand the difference between constant-value (today’s dollars) and future dollars  (inflated or then-current dollars)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D789EC7-62AC-4460-8190-EAA8C1D65F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Inflation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A796100-4B89-4C93-892F-6AFB37E7D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Prices change over time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Inflation-an increase in the average price paid for goods and services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Can affect economic comparison of alternatives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B8D5DDB-CFEA-4E39-8C72-4071AB7AB6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Deflation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B2B4F1F-5399-42DA-B6CB-6D703E07B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Deflation—prices decrease over time</a:t>
            </a:r>
          </a:p>
          <a:p>
            <a:pPr eaLnBrk="1" hangingPunct="1">
              <a:defRPr/>
            </a:pPr>
            <a:endParaRPr lang="en-US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>
              <a:solidFill>
                <a:srgbClr val="FF0000"/>
              </a:solidFill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rgbClr val="FF0000"/>
                </a:solidFill>
              </a:rPr>
              <a:t>Inflation is much more common than deflation!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DB1252-E3AE-4272-A99D-144478AD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841375"/>
          </a:xfrm>
        </p:spPr>
        <p:txBody>
          <a:bodyPr/>
          <a:lstStyle/>
          <a:p>
            <a:r>
              <a:rPr lang="en-US" dirty="0"/>
              <a:t>Consumer Price Changes</a:t>
            </a:r>
          </a:p>
        </p:txBody>
      </p:sp>
      <p:pic>
        <p:nvPicPr>
          <p:cNvPr id="14338" name="Content Placeholder 3" descr="Inflation rates from 2-17=2-21 for four nations:&#10;United States&#10;Britain&#10;Germany&#10;Japan">
            <a:extLst>
              <a:ext uri="{FF2B5EF4-FFF2-40B4-BE49-F238E27FC236}">
                <a16:creationId xmlns:a16="http://schemas.microsoft.com/office/drawing/2014/main" id="{EC39D5FE-5D98-4DBD-A1D1-D65A30E395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600200"/>
            <a:ext cx="4495800" cy="489509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C1D9DCE-4C9C-4164-A948-A5672D8159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Inflation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B67440D-9BB4-4277-A8D0-960E075267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CPI (consumer price index)</a:t>
            </a:r>
          </a:p>
          <a:p>
            <a:pPr lvl="1" eaLnBrk="1" hangingPunct="1"/>
            <a:r>
              <a:rPr lang="en-US" altLang="en-US" sz="2000"/>
              <a:t>Avg annual rate from ’82 to ’94 was 3.33%</a:t>
            </a:r>
          </a:p>
          <a:p>
            <a:pPr lvl="1" eaLnBrk="1" hangingPunct="1"/>
            <a:r>
              <a:rPr lang="en-US" altLang="en-US" sz="2000"/>
              <a:t>Avg annual rate from ’94 to ’04 was 2.45%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		</a:t>
            </a:r>
            <a:r>
              <a:rPr lang="en-US" altLang="en-US" sz="1800"/>
              <a:t>CPI FAQ </a:t>
            </a:r>
            <a:r>
              <a:rPr lang="en-US" altLang="en-US" sz="1200">
                <a:hlinkClick r:id="rId3"/>
              </a:rPr>
              <a:t>https://www.bls.gov/cpi/questions-and-answers.htm</a:t>
            </a:r>
            <a:r>
              <a:rPr lang="en-US" altLang="en-US" sz="1200"/>
              <a:t>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20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PPI (producer price index)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		</a:t>
            </a:r>
            <a:r>
              <a:rPr lang="en-US" altLang="en-US" sz="1800"/>
              <a:t>PPI FAQ </a:t>
            </a:r>
            <a:r>
              <a:rPr lang="en-US" altLang="en-US" sz="1400">
                <a:hlinkClick r:id="rId4"/>
              </a:rPr>
              <a:t>https://www.bls.gov/ppi/ppifaq.htm</a:t>
            </a:r>
            <a:r>
              <a:rPr lang="en-US" altLang="en-US" sz="1400"/>
              <a:t>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Source: Bureau of Labor Statistics; US Dept. of Labor</a:t>
            </a:r>
            <a:endParaRPr lang="en-US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38239-42FF-4D87-A88F-C24F96EB5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Actual Dollars (A$)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D7DF1A1-2FBA-4B94-AD3F-F78DE2F4C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/>
              <a:t>The # of dollars associated w/ a cash flow as of the time it occurs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endParaRPr lang="en-US" altLang="en-US"/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/>
              <a:t>Other names:</a:t>
            </a:r>
          </a:p>
          <a:p>
            <a:pPr marL="990600" lvl="1" indent="-533400" eaLnBrk="1" hangingPunct="1"/>
            <a:r>
              <a:rPr lang="en-US" altLang="en-US"/>
              <a:t>Nominal</a:t>
            </a:r>
          </a:p>
          <a:p>
            <a:pPr marL="990600" lvl="1" indent="-533400" eaLnBrk="1" hangingPunct="1"/>
            <a:r>
              <a:rPr lang="en-US" altLang="en-US"/>
              <a:t>Current</a:t>
            </a:r>
          </a:p>
          <a:p>
            <a:pPr marL="990600" lvl="1" indent="-533400" eaLnBrk="1" hangingPunct="1"/>
            <a:r>
              <a:rPr lang="en-US" altLang="en-US"/>
              <a:t>Then-current</a:t>
            </a:r>
          </a:p>
          <a:p>
            <a:pPr marL="990600" lvl="1" indent="-533400" eaLnBrk="1" hangingPunct="1"/>
            <a:r>
              <a:rPr lang="en-US" altLang="en-US"/>
              <a:t>Inflated $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226BE82-9130-4146-B70E-08A1F77097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Real Dollars (R$)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32B16BF-48AD-4BB1-9126-63AC787F1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/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Dollars expressed in terms of the </a:t>
            </a:r>
            <a:r>
              <a:rPr lang="en-US" altLang="en-US" dirty="0">
                <a:highlight>
                  <a:srgbClr val="FFFF00"/>
                </a:highlight>
              </a:rPr>
              <a:t>same purchasing power </a:t>
            </a:r>
            <a:r>
              <a:rPr lang="en-US" altLang="en-US" dirty="0"/>
              <a:t>relative to a particular time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endParaRPr lang="en-US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Also called constant dollars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1322</TotalTime>
  <Words>655</Words>
  <Application>Microsoft Office PowerPoint</Application>
  <PresentationFormat>On-screen Show (4:3)</PresentationFormat>
  <Paragraphs>131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Verdana</vt:lpstr>
      <vt:lpstr>Wingdings</vt:lpstr>
      <vt:lpstr>Eclipse</vt:lpstr>
      <vt:lpstr>374 Review </vt:lpstr>
      <vt:lpstr>Inflation</vt:lpstr>
      <vt:lpstr>Objectives</vt:lpstr>
      <vt:lpstr>Inflation</vt:lpstr>
      <vt:lpstr>Deflation</vt:lpstr>
      <vt:lpstr>Consumer Price Changes</vt:lpstr>
      <vt:lpstr>Measures of Inflation</vt:lpstr>
      <vt:lpstr>Actual Dollars (A$)</vt:lpstr>
      <vt:lpstr>Real Dollars (R$)</vt:lpstr>
      <vt:lpstr>Example (A$ and R$)</vt:lpstr>
      <vt:lpstr>Three Different Rates of Importance</vt:lpstr>
      <vt:lpstr>Relationship between (i, f, if)</vt:lpstr>
      <vt:lpstr>PowerPoint Presentation</vt:lpstr>
      <vt:lpstr>Salary Purchasing Power Example </vt:lpstr>
      <vt:lpstr>Salary Purchasing Power</vt:lpstr>
      <vt:lpstr>Salary Increase Lesson?</vt:lpstr>
      <vt:lpstr>Rules for Economic Analysis 2 Methods</vt:lpstr>
      <vt:lpstr>Using Actual Dollars </vt:lpstr>
      <vt:lpstr>PowerPoint Presentation</vt:lpstr>
      <vt:lpstr>Next lecture</vt:lpstr>
    </vt:vector>
  </TitlesOfParts>
  <Company>SUNY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barans</dc:creator>
  <cp:lastModifiedBy>Jayne Baran</cp:lastModifiedBy>
  <cp:revision>74</cp:revision>
  <dcterms:created xsi:type="dcterms:W3CDTF">2002-12-09T00:11:25Z</dcterms:created>
  <dcterms:modified xsi:type="dcterms:W3CDTF">2025-11-05T19:42:15Z</dcterms:modified>
</cp:coreProperties>
</file>