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</p:sldMasterIdLst>
  <p:sldIdLst>
    <p:sldId id="256" r:id="rId2"/>
    <p:sldId id="283" r:id="rId3"/>
    <p:sldId id="284" r:id="rId4"/>
    <p:sldId id="257" r:id="rId5"/>
    <p:sldId id="334" r:id="rId6"/>
    <p:sldId id="309" r:id="rId7"/>
    <p:sldId id="332" r:id="rId8"/>
    <p:sldId id="311" r:id="rId9"/>
    <p:sldId id="312" r:id="rId10"/>
    <p:sldId id="335" r:id="rId11"/>
    <p:sldId id="336" r:id="rId12"/>
    <p:sldId id="337" r:id="rId13"/>
    <p:sldId id="338" r:id="rId14"/>
    <p:sldId id="339" r:id="rId15"/>
    <p:sldId id="343" r:id="rId16"/>
    <p:sldId id="340" r:id="rId17"/>
    <p:sldId id="341" r:id="rId18"/>
    <p:sldId id="342" r:id="rId19"/>
    <p:sldId id="285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60" autoAdjust="0"/>
  </p:normalViewPr>
  <p:slideViewPr>
    <p:cSldViewPr>
      <p:cViewPr varScale="1">
        <p:scale>
          <a:sx n="45" d="100"/>
          <a:sy n="45" d="100"/>
        </p:scale>
        <p:origin x="48" y="8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80118A14-0C22-44CF-9F48-A7E47B0D54D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43CD469A-D2AD-472B-BAE3-E7786393EE2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latin typeface="Times New Roman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381A4009-8519-44E5-9175-86F47E228AE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latin typeface="Times New Roman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456F1D5D-5A86-4FC5-A459-A656A4632C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2335D9AC-A184-4412-974F-6296BD22EE6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5F010301-7359-46E0-A8EC-2DB18B6EA14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6CB0FF4C-8DF9-4212-B23C-2FB3F55DA35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62BDEDF5-8770-487C-B6E4-C733F3DE442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C6DEA564-73AC-49E5-A16D-0A3307FE271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62052E16-8AE0-47DA-8DCC-72A4A848100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1EA42917-9475-43AC-AC6E-F627E4B05D6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520FD422-DB32-41D9-959F-19558AD5E4D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D870BE29-8A0C-4A98-B295-6195CDE4E4D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7A42B3FC-7BAF-451A-B413-9381314224A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z="2400">
                  <a:latin typeface="Times New Roman" charset="0"/>
                </a:endParaRPr>
              </a:p>
            </p:txBody>
          </p:sp>
        </p:grpSp>
      </p:grpSp>
      <p:sp>
        <p:nvSpPr>
          <p:cNvPr id="23963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3963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4FFB50C5-B017-46C8-B8A4-FF54C42299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2635B47D-0036-4B10-948F-B60FD25F79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FADC5FA4-8434-4BC3-96E8-55C9B19119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8BABA-0844-4C19-9E9A-7FCDB7DC45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81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F554F45-2AA5-4A96-95F8-63AAB25EE7D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CDE1227-923C-4742-A7B8-4FE4597C09B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EEB2E-95D6-433D-92BD-698987756F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1C69084-A83E-4718-8A72-F8A15D421C2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9231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D3DE634-F9BD-4570-ADD7-85B311F4C92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DE3BD0B-96F7-4E7B-8DB4-EC6B2027C06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5485B-005C-4DDC-84AF-CADB459FFE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444E77B-B66A-4C50-9680-E8AD2304DD0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93112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299B06F-7133-4A03-BACD-617B4E7522A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30541A5-4259-4025-BD84-4CAA573D150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166AA-0991-4A17-A3A5-7C576FA2B8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1DCCD13-2D77-457F-81EF-E63F39C15D0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7622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65268C9-39E4-4F01-8820-44076398A73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2852E23-9B7F-43FB-BEB4-2AE9538CB26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C45E0-2B2C-4FDD-8F8A-3A2C70E8BC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04DFCE3E-E209-4920-A1B9-667547E50E5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1666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A41EE5E-454F-411C-B58C-8EF21978D19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7727936-5428-4817-AA81-C6DC29E9097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D9F89-A422-400A-8992-654FAB75F2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1B32D3E2-EE60-44D1-8734-EC904372B04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6754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BF35ACD-6621-41CA-B82B-1752D551F24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DA2EB43-4BDB-476F-849C-1B146655FC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0E927-EA61-4120-95BF-3AC712AEB1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4E1206A8-BBA8-4DE8-9535-E82B4599711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736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C6F5DF7-7E86-438D-A15F-96EE7D47F6C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151B06E-6D7B-46EC-AA2D-82424A90409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D8E27-ABAC-4796-B90B-2D0AF3C6A6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B2B4C8B0-F525-480C-B7E9-4573EEBEDEB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0671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01222F13-2D40-4183-B105-7FCFAA38A14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B23A9122-D89E-40B5-983C-55310B60D7E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0D926-7619-458D-B6B9-BAD4A4D344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D3610F68-F4A2-4781-9B7C-E3930C33E8A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834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0FA7106-401A-4435-BCA7-D71A9E22167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9CF656D-D3C0-4EE0-A3A9-B47E79A86F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04F90-1BAA-4122-998C-FEDD0C5490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709F4083-62D5-486E-AF14-29B7A5A508D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4766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C7DCA9B-E094-4A43-92AD-E1F30D80958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9437334-4A1C-4CB7-99C7-BFEF3797AF0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35421-7E9E-45FC-B6E7-0D59A203C5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B27029BC-864E-4C19-903B-CC121F5C76B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6439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98ED65-1B07-4F80-9ADA-F0FDFF31394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5A70EDD-0AFC-4BED-A994-AC7829B2D5A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FCC5C-3C10-461D-9F2E-98F5DF4D40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C057AA8-4FA0-498C-85D0-FE6DB8BD8C9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2632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B19B04D-F8AC-4953-BBB7-7C0661B9288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A849E92-8482-4FEF-B930-0945E6613C6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83643-1903-47C4-8E1B-7C742B2175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5DCE111-6E60-4AD2-A0DC-2D3D0D381A4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98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>
            <a:extLst>
              <a:ext uri="{FF2B5EF4-FFF2-40B4-BE49-F238E27FC236}">
                <a16:creationId xmlns:a16="http://schemas.microsoft.com/office/drawing/2014/main" id="{A3E8255F-97BB-4BFE-A417-DFB2F9FAC20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8595" name="Rectangle 3">
            <a:extLst>
              <a:ext uri="{FF2B5EF4-FFF2-40B4-BE49-F238E27FC236}">
                <a16:creationId xmlns:a16="http://schemas.microsoft.com/office/drawing/2014/main" id="{2BA86814-992C-439A-ACA0-F920FB98F53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802D315C-24C6-4E3B-8F25-451A3FD110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11A2A9F3-65DE-4948-8BA1-76C24836465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7A1618B0-AFAF-4870-AF0F-8018182324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>
                <a:latin typeface="Times New Roman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B9B45E88-9C5A-4E3A-84D9-56B004D1A2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latin typeface="Times New Roman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676DCEB1-694C-44DB-8250-6C8F65A33C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16FD90CA-7F56-4DB3-B55B-F51BE4A377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F5770450-FE6A-403E-A7F3-B686EA8ABF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EBFF1FA0-2766-4F4A-B8B0-0CA613CEDC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9FF22F38-D5FC-4854-BF8F-41564B6EF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sz="2400">
                <a:latin typeface="Times New Roman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5F8DD4FB-C7F0-4C8B-94DD-D3F09D1AAD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CA20868F-A492-49C2-BBAF-75FC85FEF3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F647B567-3D35-4C9F-8ED6-99B7412AC1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FB71206F-E4C8-4249-AA80-DEBFB834E0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38608" name="Rectangle 16">
            <a:extLst>
              <a:ext uri="{FF2B5EF4-FFF2-40B4-BE49-F238E27FC236}">
                <a16:creationId xmlns:a16="http://schemas.microsoft.com/office/drawing/2014/main" id="{5EBD614F-6CBC-44A1-9C74-6996B1DFEE2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  <p:sldLayoutId id="2147483892" r:id="rId12"/>
    <p:sldLayoutId id="214748389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BB23143-46ED-4D86-888E-8D716F2C9D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pPr eaLnBrk="1" hangingPunct="1"/>
            <a:r>
              <a:rPr lang="en-US" altLang="en-US"/>
              <a:t>CTC 374 Review 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B31DB7D-873E-4062-8CEC-2BE11AB04D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267200"/>
          </a:xfrm>
          <a:extLst/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Breakeven Problems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Linear (</a:t>
            </a:r>
            <a:r>
              <a:rPr lang="en-US" altLang="en-US" dirty="0">
                <a:highlight>
                  <a:srgbClr val="FFFF00"/>
                </a:highlight>
              </a:rPr>
              <a:t>and intro to Nonlinear</a:t>
            </a:r>
            <a:r>
              <a:rPr lang="en-US" altLang="en-US" dirty="0"/>
              <a:t>)</a:t>
            </a:r>
          </a:p>
          <a:p>
            <a:pPr marL="857250" lvl="2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Find breakeven quantity </a:t>
            </a:r>
          </a:p>
          <a:p>
            <a:pPr marL="857250" lvl="2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Determine/maximize revenue or net profit 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Present Economy Breakeven: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Determine which machine is more cost effective based on product quantity</a:t>
            </a: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8740B0F0-2367-41B3-B966-FE728FB964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 dirty="0"/>
              <a:t>Insider vs. Outsider Approach </a:t>
            </a:r>
            <a:r>
              <a:rPr lang="en-US" altLang="en-US" sz="4000" dirty="0">
                <a:solidFill>
                  <a:schemeClr val="accent5">
                    <a:lumMod val="75000"/>
                  </a:schemeClr>
                </a:solidFill>
              </a:rPr>
              <a:t>Challenger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DFDA01F7-D1F5-4064-A991-D539088F0B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436813"/>
            <a:ext cx="8229600" cy="3430587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600" dirty="0"/>
              <a:t>New Filter Press:  $36K</a:t>
            </a:r>
            <a:endParaRPr lang="en-US" altLang="en-US" dirty="0">
              <a:solidFill>
                <a:srgbClr val="FF7C80"/>
              </a:solidFill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Estimated life: 10 years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Estimated O&amp;M and Salvage Values—see next slide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>
            <a:extLst>
              <a:ext uri="{FF2B5EF4-FFF2-40B4-BE49-F238E27FC236}">
                <a16:creationId xmlns:a16="http://schemas.microsoft.com/office/drawing/2014/main" id="{904B1DA5-E951-45B2-A823-94B58C9D58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 dirty="0">
                <a:solidFill>
                  <a:schemeClr val="accent5">
                    <a:lumMod val="75000"/>
                  </a:schemeClr>
                </a:solidFill>
              </a:rPr>
              <a:t>Challenger</a:t>
            </a:r>
            <a:r>
              <a:rPr lang="en-US" altLang="en-US" sz="4000" dirty="0"/>
              <a:t> Data</a:t>
            </a:r>
          </a:p>
        </p:txBody>
      </p:sp>
      <p:graphicFrame>
        <p:nvGraphicFramePr>
          <p:cNvPr id="181318" name="Group 70">
            <a:extLst>
              <a:ext uri="{FF2B5EF4-FFF2-40B4-BE49-F238E27FC236}">
                <a16:creationId xmlns:a16="http://schemas.microsoft.com/office/drawing/2014/main" id="{46BC40A0-86B8-4EA7-8FC7-8DF7F8B6E642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67136760"/>
              </p:ext>
            </p:extLst>
          </p:nvPr>
        </p:nvGraphicFramePr>
        <p:xfrm>
          <a:off x="381000" y="914400"/>
          <a:ext cx="8229600" cy="5699188"/>
        </p:xfrm>
        <a:graphic>
          <a:graphicData uri="http://schemas.openxmlformats.org/drawingml/2006/table">
            <a:tbl>
              <a:tblPr firstRow="1"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EOY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Estimated O&amp;M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Estimated Salvage 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1K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24.6K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2K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19.8K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3K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15.6K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4K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12K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1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5K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9K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1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6K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6.6K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81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7K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4.8K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81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8K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3.6K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81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T="45694" marB="456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9K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3K</a:t>
                      </a:r>
                    </a:p>
                  </a:txBody>
                  <a:tcPr marT="45694" marB="456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>
            <a:extLst>
              <a:ext uri="{FF2B5EF4-FFF2-40B4-BE49-F238E27FC236}">
                <a16:creationId xmlns:a16="http://schemas.microsoft.com/office/drawing/2014/main" id="{5494A1B6-549B-4096-B8A5-B36C9A2030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010400" cy="1371600"/>
          </a:xfrm>
          <a:extLst/>
        </p:spPr>
        <p:txBody>
          <a:bodyPr/>
          <a:lstStyle/>
          <a:p>
            <a:pPr eaLnBrk="1" hangingPunct="1">
              <a:defRPr/>
            </a:pPr>
            <a:r>
              <a:rPr lang="en-US" altLang="en-US" sz="4000" dirty="0">
                <a:solidFill>
                  <a:srgbClr val="FF0000"/>
                </a:solidFill>
              </a:rPr>
              <a:t>Insider (Company)Viewpoint</a:t>
            </a:r>
            <a:br>
              <a:rPr lang="en-US" altLang="en-US" sz="4000" dirty="0"/>
            </a:br>
            <a:r>
              <a:rPr lang="en-US" altLang="en-US" sz="4000" dirty="0"/>
              <a:t> </a:t>
            </a:r>
            <a:r>
              <a:rPr lang="en-US" altLang="en-US" sz="4000" dirty="0">
                <a:highlight>
                  <a:srgbClr val="FFFF00"/>
                </a:highlight>
              </a:rPr>
              <a:t>(note: MARR not given)</a:t>
            </a:r>
          </a:p>
        </p:txBody>
      </p:sp>
      <p:graphicFrame>
        <p:nvGraphicFramePr>
          <p:cNvPr id="183349" name="Group 53">
            <a:extLst>
              <a:ext uri="{FF2B5EF4-FFF2-40B4-BE49-F238E27FC236}">
                <a16:creationId xmlns:a16="http://schemas.microsoft.com/office/drawing/2014/main" id="{71B22E6A-6231-4867-93A2-60B93AD44AF7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997713707"/>
              </p:ext>
            </p:extLst>
          </p:nvPr>
        </p:nvGraphicFramePr>
        <p:xfrm>
          <a:off x="685800" y="2076450"/>
          <a:ext cx="7694613" cy="4145008"/>
        </p:xfrm>
        <a:graphic>
          <a:graphicData uri="http://schemas.openxmlformats.org/drawingml/2006/table">
            <a:tbl>
              <a:tblPr firstRow="1"/>
              <a:tblGrid>
                <a:gridCol w="1497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2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5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7C80"/>
                          </a:solidFill>
                          <a:effectLst/>
                          <a:latin typeface="Arial" charset="0"/>
                        </a:rPr>
                        <a:t>EOY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7C80"/>
                          </a:solidFill>
                          <a:effectLst/>
                          <a:latin typeface="Arial" charset="0"/>
                        </a:rPr>
                        <a:t>Defender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Challenger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-36K+9K=-27K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-7K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-8K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-1K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-9K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-2K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-10K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-3K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-11K+2K=-9K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-4K+12K=+8K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AW=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-$8426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</a:rPr>
                        <a:t>-$7997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14377" name="Picture 8" descr="Picture showing someone inside a group&#10;">
            <a:extLst>
              <a:ext uri="{FF2B5EF4-FFF2-40B4-BE49-F238E27FC236}">
                <a16:creationId xmlns:a16="http://schemas.microsoft.com/office/drawing/2014/main" id="{198C933A-23EE-4E92-AD21-62F08703F6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636588"/>
            <a:ext cx="1011238" cy="101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A0C0A74C-980D-4C77-BD29-C517781434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/>
              <a:t>Notes for Insider Cash Flow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0ABF6F2-9257-4444-BAB3-E177A0F80A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648200"/>
          </a:xfrm>
          <a:extLst/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/>
              <a:t>Defender Cash flow at EOY 0 is $0 because it costs nothing for company to keep the existing equipment </a:t>
            </a:r>
            <a:r>
              <a:rPr lang="en-US" altLang="en-US" sz="2800" dirty="0">
                <a:highlight>
                  <a:srgbClr val="FFFF00"/>
                </a:highlight>
              </a:rPr>
              <a:t>(KEEP USED)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sz="2800" dirty="0">
              <a:highlight>
                <a:srgbClr val="FFFF00"/>
              </a:highlight>
            </a:endParaRPr>
          </a:p>
          <a:p>
            <a:pPr eaLnBrk="1" hangingPunct="1">
              <a:defRPr/>
            </a:pPr>
            <a:r>
              <a:rPr lang="en-US" altLang="en-US" sz="2800" dirty="0"/>
              <a:t>Challenger Cash flow at EOY 0 assumes that the company buys the new equipment and sells the old equipment at year EOY 5 </a:t>
            </a:r>
            <a:r>
              <a:rPr lang="en-US" altLang="en-US" sz="2800" dirty="0">
                <a:highlight>
                  <a:srgbClr val="FFFF00"/>
                </a:highlight>
              </a:rPr>
              <a:t>(BUY NEW; SELL USED)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sz="2800" dirty="0">
              <a:highlight>
                <a:srgbClr val="FFFF00"/>
              </a:highlight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1800" dirty="0"/>
              <a:t>Note that the BV and Initial investment of the existing equipment are not used</a:t>
            </a:r>
          </a:p>
          <a:p>
            <a:pPr eaLnBrk="1" hangingPunct="1"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B7B3AA28-CCDC-48EC-B6C6-94D0CACA6B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3276600" cy="1371600"/>
          </a:xfrm>
        </p:spPr>
        <p:txBody>
          <a:bodyPr/>
          <a:lstStyle/>
          <a:p>
            <a:pPr eaLnBrk="1" hangingPunct="1"/>
            <a:r>
              <a:rPr lang="en-US" altLang="en-US" sz="4000" dirty="0">
                <a:solidFill>
                  <a:srgbClr val="00B050"/>
                </a:solidFill>
              </a:rPr>
              <a:t>Outsider </a:t>
            </a:r>
            <a:br>
              <a:rPr lang="en-US" altLang="en-US" sz="4000" dirty="0">
                <a:solidFill>
                  <a:srgbClr val="00B050"/>
                </a:solidFill>
              </a:rPr>
            </a:br>
            <a:r>
              <a:rPr lang="en-US" altLang="en-US" sz="4000" dirty="0">
                <a:solidFill>
                  <a:srgbClr val="00B050"/>
                </a:solidFill>
              </a:rPr>
              <a:t>Viewpoint</a:t>
            </a:r>
          </a:p>
        </p:txBody>
      </p:sp>
      <p:graphicFrame>
        <p:nvGraphicFramePr>
          <p:cNvPr id="186416" name="Group 48">
            <a:extLst>
              <a:ext uri="{FF2B5EF4-FFF2-40B4-BE49-F238E27FC236}">
                <a16:creationId xmlns:a16="http://schemas.microsoft.com/office/drawing/2014/main" id="{1894CCA7-8AFE-4EE6-95BB-C7B554C5F8A3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625302704"/>
              </p:ext>
            </p:extLst>
          </p:nvPr>
        </p:nvGraphicFramePr>
        <p:xfrm>
          <a:off x="685800" y="2076450"/>
          <a:ext cx="7694613" cy="4145008"/>
        </p:xfrm>
        <a:graphic>
          <a:graphicData uri="http://schemas.openxmlformats.org/drawingml/2006/table">
            <a:tbl>
              <a:tblPr firstRow="1"/>
              <a:tblGrid>
                <a:gridCol w="1497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2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5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7C80"/>
                          </a:solidFill>
                          <a:effectLst/>
                          <a:latin typeface="Arial" charset="0"/>
                        </a:rPr>
                        <a:t>EOY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7C80"/>
                          </a:solidFill>
                          <a:effectLst/>
                          <a:latin typeface="Arial" charset="0"/>
                        </a:rPr>
                        <a:t>Defender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rial" charset="0"/>
                        </a:rPr>
                        <a:t>Challenger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(buy used)   -9K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(buy new)    -36K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-7K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-8K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-1K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-9K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-2K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-10K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-3K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-11K+2K=-9K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-4K+12K=+8K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AW=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-$11,111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</a:rPr>
                        <a:t>-$10,682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16425" name="Picture 1" descr="Picture shows a copy of the insider viewpoint cash flow (slide 12) to help the reader understand the difference between the insider and outsider viewpoints.">
            <a:extLst>
              <a:ext uri="{FF2B5EF4-FFF2-40B4-BE49-F238E27FC236}">
                <a16:creationId xmlns:a16="http://schemas.microsoft.com/office/drawing/2014/main" id="{F55640EA-DC49-438D-915A-4CB693924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625" y="557213"/>
            <a:ext cx="2122488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26" name="Picture 6" descr="Shows a single individual outside a group&#10;">
            <a:extLst>
              <a:ext uri="{FF2B5EF4-FFF2-40B4-BE49-F238E27FC236}">
                <a16:creationId xmlns:a16="http://schemas.microsoft.com/office/drawing/2014/main" id="{9540C52E-DADF-4F2D-BAFB-8827043526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38150"/>
            <a:ext cx="2122488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5B0D887-23C7-420D-BF72-10D8F14BA8A2}"/>
              </a:ext>
            </a:extLst>
          </p:cNvPr>
          <p:cNvSpPr txBox="1"/>
          <p:nvPr/>
        </p:nvSpPr>
        <p:spPr>
          <a:xfrm>
            <a:off x="1371600" y="6324600"/>
            <a:ext cx="259080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dirty="0">
                <a:highlight>
                  <a:srgbClr val="FFFF00"/>
                </a:highlight>
              </a:rPr>
              <a:t>(note: MARR not given)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64869A69-7681-445A-816F-D28C6A79B3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pPr eaLnBrk="1" hangingPunct="1"/>
            <a:r>
              <a:rPr lang="en-US" altLang="en-US"/>
              <a:t>Notes for Outsider Cash Flow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0ABF6F2-9257-4444-BAB3-E177A0F80A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648200"/>
          </a:xfrm>
          <a:extLst/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Defender Cash flow at EOY 0 is -$9K because this would be the price of the used piece of equipment </a:t>
            </a:r>
            <a:r>
              <a:rPr lang="en-US" altLang="en-US" dirty="0">
                <a:highlight>
                  <a:srgbClr val="FFFF00"/>
                </a:highlight>
              </a:rPr>
              <a:t>(BUY USED)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>
              <a:highlight>
                <a:srgbClr val="FFFF00"/>
              </a:highlight>
            </a:endParaRPr>
          </a:p>
          <a:p>
            <a:pPr eaLnBrk="1" hangingPunct="1">
              <a:defRPr/>
            </a:pPr>
            <a:r>
              <a:rPr lang="en-US" altLang="en-US" dirty="0"/>
              <a:t>Challenger Cash flow at EOY 0 assumes that the company buys new equipment </a:t>
            </a:r>
            <a:r>
              <a:rPr lang="en-US" altLang="en-US" dirty="0">
                <a:highlight>
                  <a:srgbClr val="FFFF00"/>
                </a:highlight>
              </a:rPr>
              <a:t>(BUY NEW)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>
              <a:highlight>
                <a:srgbClr val="FFFF00"/>
              </a:highlight>
            </a:endParaRP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1800" dirty="0"/>
              <a:t>Note that the BV and Initial investment of the existing equipment are not used</a:t>
            </a:r>
          </a:p>
          <a:p>
            <a:pPr eaLnBrk="1" hangingPunct="1">
              <a:defRPr/>
            </a:pPr>
            <a:endParaRPr lang="en-US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D5BB7B03-A1DA-4EE5-B329-D6607D2A05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Capital Recovery Cost (CRC)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FE60952-A1A6-49DD-9B97-2AE3E27598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	A uniform annual amount using purchase price (P), salvage value (SV), life (n) and an interest rate (i)</a:t>
            </a:r>
          </a:p>
          <a:p>
            <a:pPr eaLnBrk="1" hangingPunct="1"/>
            <a:endParaRPr lang="en-US" altLang="en-US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/>
              <a:t>CRC=P(A/P</a:t>
            </a:r>
            <a:r>
              <a:rPr lang="en-US" altLang="en-US" baseline="-25000"/>
              <a:t>i,n</a:t>
            </a:r>
            <a:r>
              <a:rPr lang="en-US" altLang="en-US"/>
              <a:t>)-SV(A/F</a:t>
            </a:r>
            <a:r>
              <a:rPr lang="en-US" altLang="en-US" baseline="-25000"/>
              <a:t>i,n</a:t>
            </a:r>
            <a:r>
              <a:rPr lang="en-US" altLang="en-US"/>
              <a:t>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/>
              <a:t>Note: The salvage value is income (a negative cost)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131D4897-E720-4B20-A801-81D525AAD2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/>
              <a:t>Example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FCC4CCD-6D4B-4A18-B756-25C59347B4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7244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dirty="0"/>
              <a:t>	P=$82K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dirty="0"/>
              <a:t>	n=7 years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dirty="0"/>
              <a:t>	SV=$5K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dirty="0"/>
              <a:t>	</a:t>
            </a:r>
            <a:r>
              <a:rPr lang="en-US" altLang="en-US" dirty="0" err="1"/>
              <a:t>i</a:t>
            </a:r>
            <a:r>
              <a:rPr lang="en-US" altLang="en-US" dirty="0"/>
              <a:t>=15%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dirty="0"/>
              <a:t>CR=82K(A/P</a:t>
            </a:r>
            <a:r>
              <a:rPr lang="en-US" altLang="en-US" baseline="-25000" dirty="0"/>
              <a:t>15,7</a:t>
            </a:r>
            <a:r>
              <a:rPr lang="en-US" altLang="en-US" dirty="0"/>
              <a:t>)-$5K(A/F</a:t>
            </a:r>
            <a:r>
              <a:rPr lang="en-US" altLang="en-US" baseline="-25000" dirty="0"/>
              <a:t>15,7</a:t>
            </a:r>
            <a:r>
              <a:rPr lang="en-US" altLang="en-US" dirty="0"/>
              <a:t>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dirty="0"/>
              <a:t>CR=82K(.2404)-$5K(.0904)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dirty="0"/>
              <a:t>CR=$19,261 per year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0D80DB43-638A-43E9-8726-197EBB9A02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Other Formulas for CRC: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BA4F528F-65F9-4B26-AFDA-46B55805A9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extLst/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CR=(P-SV)(A/</a:t>
            </a:r>
            <a:r>
              <a:rPr lang="en-US" altLang="en-US" dirty="0" err="1"/>
              <a:t>F</a:t>
            </a:r>
            <a:r>
              <a:rPr lang="en-US" altLang="en-US" baseline="-25000" dirty="0" err="1"/>
              <a:t>i,n</a:t>
            </a:r>
            <a:r>
              <a:rPr lang="en-US" altLang="en-US"/>
              <a:t>)+P*i</a:t>
            </a: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CR=(P-SV)(A/</a:t>
            </a:r>
            <a:r>
              <a:rPr lang="en-US" altLang="en-US" dirty="0" err="1"/>
              <a:t>P</a:t>
            </a:r>
            <a:r>
              <a:rPr lang="en-US" altLang="en-US" baseline="-25000" dirty="0" err="1"/>
              <a:t>i,n</a:t>
            </a:r>
            <a:r>
              <a:rPr lang="en-US" altLang="en-US" dirty="0"/>
              <a:t>)+SV*</a:t>
            </a:r>
            <a:r>
              <a:rPr lang="en-US" altLang="en-US" dirty="0" err="1"/>
              <a:t>i</a:t>
            </a: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	</a:t>
            </a:r>
            <a:r>
              <a:rPr lang="en-US" altLang="en-US" dirty="0">
                <a:highlight>
                  <a:srgbClr val="FFFF00"/>
                </a:highlight>
              </a:rPr>
              <a:t>These alternate formulas can be derived from math equations; however---first equation is easier to remember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43AC9992-7CA8-40B5-A4CF-43790FBDBB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Next lecture</a:t>
            </a:r>
          </a:p>
        </p:txBody>
      </p:sp>
      <p:sp>
        <p:nvSpPr>
          <p:cNvPr id="22531" name="Rectangle 4">
            <a:extLst>
              <a:ext uri="{FF2B5EF4-FFF2-40B4-BE49-F238E27FC236}">
                <a16:creationId xmlns:a16="http://schemas.microsoft.com/office/drawing/2014/main" id="{A4584C39-E988-4532-BEE9-0F8C5C167B8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3846513" cy="38862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800" dirty="0"/>
              <a:t>Price changes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800" dirty="0"/>
              <a:t>(Inflation/Deflation)</a:t>
            </a:r>
          </a:p>
          <a:p>
            <a:pPr eaLnBrk="1" hangingPunct="1">
              <a:defRPr/>
            </a:pPr>
            <a:endParaRPr lang="en-US" altLang="en-US" sz="2800" dirty="0"/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lang="en-US" altLang="en-US" sz="24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sz="28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sz="2800" dirty="0"/>
          </a:p>
        </p:txBody>
      </p:sp>
      <p:pic>
        <p:nvPicPr>
          <p:cNvPr id="21508" name="Picture 8" descr="MPj04365520000[1]">
            <a:extLst>
              <a:ext uri="{FF2B5EF4-FFF2-40B4-BE49-F238E27FC236}">
                <a16:creationId xmlns:a16="http://schemas.microsoft.com/office/drawing/2014/main" id="{437B1019-EA68-4A70-80F2-1EC71C070031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43450" y="1981200"/>
            <a:ext cx="3846513" cy="38862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A38E09A-F448-48C9-82BF-041C11A8F9F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CTC 374 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0EDB68F-79D1-47E8-B224-9C36C2719B6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Replacement Analysis and Capital Recovery Cost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3943753-1635-47F5-B7EF-716113A146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Objective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1C8B568-039C-4688-88C0-CF3DC539EE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Know how to complete a replacement analysis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/>
              <a:t>Know how to calculate a capital recovery cost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D4883B9-D293-485E-96A7-32A634F625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Replacement Analysis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627A544-AC4B-47BA-B658-F582D39364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endParaRPr lang="en-US" altLang="en-US"/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r>
              <a:rPr lang="en-US" altLang="en-US"/>
              <a:t>	Use to determine whether an existing asset should be replaced with a new asset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8473129-6F87-4AA5-8E17-F9E922083B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Definition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1B46F77-0695-40F3-9A5A-3DA1CAE976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2672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>
                <a:solidFill>
                  <a:srgbClr val="FF7C80"/>
                </a:solidFill>
              </a:rPr>
              <a:t>Existing Asset</a:t>
            </a:r>
            <a:r>
              <a:rPr lang="en-US" altLang="en-US" dirty="0"/>
              <a:t> is known as the </a:t>
            </a:r>
            <a:r>
              <a:rPr lang="en-US" altLang="en-US" dirty="0">
                <a:solidFill>
                  <a:srgbClr val="FF7C80"/>
                </a:solidFill>
              </a:rPr>
              <a:t>DEFENDER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>
                <a:solidFill>
                  <a:schemeClr val="accent5">
                    <a:lumMod val="75000"/>
                  </a:schemeClr>
                </a:solidFill>
              </a:rPr>
              <a:t>New Asset </a:t>
            </a:r>
            <a:r>
              <a:rPr lang="en-US" altLang="en-US" dirty="0"/>
              <a:t>is defined as the </a:t>
            </a:r>
            <a:r>
              <a:rPr lang="en-US" altLang="en-US" dirty="0">
                <a:solidFill>
                  <a:schemeClr val="accent5">
                    <a:lumMod val="75000"/>
                  </a:schemeClr>
                </a:solidFill>
              </a:rPr>
              <a:t>CHALLENGER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sz="2800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800" dirty="0"/>
              <a:t>P-Initial investment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800" dirty="0"/>
              <a:t>n-expected life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800" dirty="0"/>
              <a:t>s-salvage value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800" dirty="0"/>
              <a:t>AOC-annual operating costs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9389615-E07E-4442-89CE-5ED6C7E54F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Reasons for Replacement 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01A13FA-CB8D-40F8-8625-C849F25A52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800" dirty="0"/>
              <a:t>Deterioration</a:t>
            </a:r>
          </a:p>
          <a:p>
            <a:pPr lvl="1" eaLnBrk="1" hangingPunct="1">
              <a:defRPr/>
            </a:pPr>
            <a:r>
              <a:rPr lang="en-US" altLang="en-US" sz="2400" dirty="0"/>
              <a:t>Higher O&amp;M costs; less reliability than anticipated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800" dirty="0"/>
              <a:t>Requirement change</a:t>
            </a:r>
          </a:p>
          <a:p>
            <a:pPr lvl="1" eaLnBrk="1" hangingPunct="1">
              <a:defRPr/>
            </a:pPr>
            <a:r>
              <a:rPr lang="en-US" altLang="en-US" sz="2400" dirty="0"/>
              <a:t>Consumer wants more/less/different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800" dirty="0"/>
              <a:t>Technology</a:t>
            </a:r>
          </a:p>
          <a:p>
            <a:pPr lvl="1" eaLnBrk="1" hangingPunct="1">
              <a:defRPr/>
            </a:pPr>
            <a:r>
              <a:rPr lang="en-US" altLang="en-US" sz="2400" dirty="0"/>
              <a:t>New technology provides new challengers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800" dirty="0"/>
              <a:t>Financing</a:t>
            </a:r>
          </a:p>
          <a:p>
            <a:pPr lvl="1" eaLnBrk="1" hangingPunct="1">
              <a:defRPr/>
            </a:pPr>
            <a:r>
              <a:rPr lang="en-US" altLang="en-US" sz="2400" dirty="0"/>
              <a:t>Better interest rates</a:t>
            </a:r>
          </a:p>
          <a:p>
            <a:pPr eaLnBrk="1" hangingPunct="1">
              <a:defRPr/>
            </a:pPr>
            <a:endParaRPr lang="en-US" altLang="en-US" sz="28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sz="280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F635A75-9812-42C7-8D62-1078CB4AB6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Viewpoints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DFE70E9-6520-4546-8F1D-A391D7D9E0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48733" y="1752600"/>
            <a:ext cx="5334000" cy="38862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>
                <a:solidFill>
                  <a:srgbClr val="00B050"/>
                </a:solidFill>
              </a:rPr>
              <a:t>Outsider:  Conduct analysis assuming you’re an impartial 3</a:t>
            </a:r>
            <a:r>
              <a:rPr lang="en-US" altLang="en-US" baseline="30000" dirty="0">
                <a:solidFill>
                  <a:srgbClr val="00B050"/>
                </a:solidFill>
              </a:rPr>
              <a:t>rd</a:t>
            </a:r>
            <a:r>
              <a:rPr lang="en-US" altLang="en-US" dirty="0">
                <a:solidFill>
                  <a:srgbClr val="00B050"/>
                </a:solidFill>
              </a:rPr>
              <a:t> party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>
                <a:solidFill>
                  <a:srgbClr val="FF0000"/>
                </a:solidFill>
              </a:rPr>
              <a:t>Insider (Company): Can be tempting to try and recover past losses-Don’t use</a:t>
            </a:r>
          </a:p>
        </p:txBody>
      </p:sp>
      <p:pic>
        <p:nvPicPr>
          <p:cNvPr id="9220" name="Picture 6" descr="Picture showing someone &quot;outside&quot; of a group.">
            <a:extLst>
              <a:ext uri="{FF2B5EF4-FFF2-40B4-BE49-F238E27FC236}">
                <a16:creationId xmlns:a16="http://schemas.microsoft.com/office/drawing/2014/main" id="{A4BBF954-34B7-4104-A8A1-0749DBD22A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8933" y="1676400"/>
            <a:ext cx="24384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8" descr="Picture showing an individual inside a group&#10;">
            <a:extLst>
              <a:ext uri="{FF2B5EF4-FFF2-40B4-BE49-F238E27FC236}">
                <a16:creationId xmlns:a16="http://schemas.microsoft.com/office/drawing/2014/main" id="{3E6141A8-5F63-4926-9A94-ABEC5E6514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2770" y="4038600"/>
            <a:ext cx="2214563" cy="221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42DAB5CD-BAFF-4810-BA64-0DD4882E52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/>
              <a:t>Past loss examples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AE40DC2-34C3-4778-B421-CE828ECD87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419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en-US" sz="2400" dirty="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Market Value &lt; Book Value 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en-US" sz="2400" dirty="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Capacity of defender is inadequate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en-US" sz="2400" dirty="0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2400" dirty="0"/>
              <a:t>O&amp;M costs of defender is higher than anticipated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dirty="0"/>
              <a:t>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dirty="0">
                <a:solidFill>
                  <a:srgbClr val="FF7C80"/>
                </a:solidFill>
              </a:rPr>
              <a:t>Losses have occurred, but shouldn’t be considered for replacement analysis</a:t>
            </a:r>
            <a:endParaRPr lang="en-US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F5384E74-EC10-4BED-B570-FF018BD712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219200"/>
          </a:xfrm>
        </p:spPr>
        <p:txBody>
          <a:bodyPr/>
          <a:lstStyle/>
          <a:p>
            <a:pPr eaLnBrk="1" hangingPunct="1"/>
            <a:r>
              <a:rPr lang="en-US" altLang="en-US" sz="4000"/>
              <a:t>Insider vs. Outsider Approach </a:t>
            </a:r>
            <a:r>
              <a:rPr lang="en-US" altLang="en-US" sz="4000">
                <a:solidFill>
                  <a:srgbClr val="FF7C80"/>
                </a:solidFill>
              </a:rPr>
              <a:t>Defender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A7E675A7-45A1-404B-862C-769EB4D3FC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436813"/>
            <a:ext cx="8229600" cy="34305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Filter Press-Purchased 3 years ago for $30K</a:t>
            </a:r>
            <a:endParaRPr lang="en-US" altLang="en-US" sz="2800">
              <a:solidFill>
                <a:srgbClr val="FF7C8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Historical O&amp;M : 4K,5K,6K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Remaining life: 5 years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Est. Salvage value: 2K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Current BV:  $12,600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Current MV:  $9,000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Estimated Future O&amp;M:  7K,8K,9K,10K,11K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1">
      <a:dk1>
        <a:srgbClr val="000000"/>
      </a:dk1>
      <a:lt1>
        <a:srgbClr val="FFFFFF"/>
      </a:lt1>
      <a:dk2>
        <a:srgbClr val="000000"/>
      </a:dk2>
      <a:lt2>
        <a:srgbClr val="779F92"/>
      </a:lt2>
      <a:accent1>
        <a:srgbClr val="33CCCC"/>
      </a:accent1>
      <a:accent2>
        <a:srgbClr val="9DC2D7"/>
      </a:accent2>
      <a:accent3>
        <a:srgbClr val="FFFFFF"/>
      </a:accent3>
      <a:accent4>
        <a:srgbClr val="000000"/>
      </a:accent4>
      <a:accent5>
        <a:srgbClr val="ADE2E2"/>
      </a:accent5>
      <a:accent6>
        <a:srgbClr val="8EB0C3"/>
      </a:accent6>
      <a:hlink>
        <a:srgbClr val="006666"/>
      </a:hlink>
      <a:folHlink>
        <a:srgbClr val="CCCCFF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1188</TotalTime>
  <Words>753</Words>
  <Application>Microsoft Office PowerPoint</Application>
  <PresentationFormat>On-screen Show (4:3)</PresentationFormat>
  <Paragraphs>187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Wingdings</vt:lpstr>
      <vt:lpstr>Calibri</vt:lpstr>
      <vt:lpstr>Arial Black</vt:lpstr>
      <vt:lpstr>Times New Roman</vt:lpstr>
      <vt:lpstr>Pixel</vt:lpstr>
      <vt:lpstr>CTC 374 Review </vt:lpstr>
      <vt:lpstr>CTC 374 </vt:lpstr>
      <vt:lpstr>Objective</vt:lpstr>
      <vt:lpstr>Replacement Analysis</vt:lpstr>
      <vt:lpstr>Definition</vt:lpstr>
      <vt:lpstr>Reasons for Replacement </vt:lpstr>
      <vt:lpstr>Viewpoints</vt:lpstr>
      <vt:lpstr>Past loss examples</vt:lpstr>
      <vt:lpstr>Insider vs. Outsider Approach Defender</vt:lpstr>
      <vt:lpstr>Insider vs. Outsider Approach Challenger</vt:lpstr>
      <vt:lpstr>Challenger Data</vt:lpstr>
      <vt:lpstr>Insider (Company)Viewpoint  (note: MARR not given)</vt:lpstr>
      <vt:lpstr>Notes for Insider Cash Flow</vt:lpstr>
      <vt:lpstr>Outsider  Viewpoint</vt:lpstr>
      <vt:lpstr>Notes for Outsider Cash Flow</vt:lpstr>
      <vt:lpstr>Capital Recovery Cost (CRC)</vt:lpstr>
      <vt:lpstr>Example</vt:lpstr>
      <vt:lpstr>Other Formulas for CRC:</vt:lpstr>
      <vt:lpstr>Next lecture</vt:lpstr>
    </vt:vector>
  </TitlesOfParts>
  <Company>SUNY 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barans</dc:creator>
  <cp:lastModifiedBy>Jayne Baran</cp:lastModifiedBy>
  <cp:revision>71</cp:revision>
  <dcterms:created xsi:type="dcterms:W3CDTF">2002-12-09T00:11:25Z</dcterms:created>
  <dcterms:modified xsi:type="dcterms:W3CDTF">2025-11-04T14:49:19Z</dcterms:modified>
</cp:coreProperties>
</file>